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.jpeg" ContentType="image/jpeg"/>
  <Override PartName="/ppt/notesSlides/notesSlide10.xml" ContentType="application/vnd.openxmlformats-officedocument.presentationml.notesSlide+xml"/>
  <Override PartName="/ppt/media/image2.jpeg" ContentType="image/jpeg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Aici ar trebuie amintit de structura cursului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9" name="Shape 2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Scenariu - vreau toate locurile din zona Retezat cu expozitie estica si pe pante intre val 1 si val 2</a:t>
            </a:r>
          </a:p>
          <a:p>
            <a:pPr/>
            <a:r>
              <a:t>OPEN - dem_retezat.tif.</a:t>
            </a:r>
          </a:p>
          <a:p>
            <a:pPr/>
            <a:r>
              <a:t>*** download srtm from usgs, from geo-spatial</a:t>
            </a:r>
          </a:p>
          <a:p>
            <a:pPr marL="407458" indent="-407458">
              <a:buSzPct val="100000"/>
              <a:buAutoNum type="arabicPeriod" startAt="1"/>
            </a:pPr>
            <a:r>
              <a:t>simbolizare corespunzatoare</a:t>
            </a:r>
          </a:p>
          <a:p>
            <a:pPr marL="407458" indent="-407458">
              <a:buSzPct val="100000"/>
              <a:buAutoNum type="arabicPeriod" startAt="1"/>
            </a:pPr>
            <a:r>
              <a:t>Folosirea pluginului value map pentru a inspecta rasterul - Histograma</a:t>
            </a:r>
          </a:p>
          <a:p>
            <a:pPr marL="407458" indent="-407458">
              <a:buSzPct val="100000"/>
              <a:buAutoNum type="arabicPeriod" startAt="1"/>
            </a:pPr>
            <a:r>
              <a:t>Imbunatatirea vizualizarii prin realizarea hillshade-ului</a:t>
            </a:r>
          </a:p>
          <a:p>
            <a:pPr marL="407458" indent="-407458">
              <a:buSzPct val="100000"/>
              <a:buAutoNum type="arabicPeriod" startAt="1"/>
            </a:pPr>
            <a:r>
              <a:t>Aspect - explicarea rezultatului - cerc</a:t>
            </a:r>
          </a:p>
          <a:p>
            <a:pPr marL="407458" indent="-407458">
              <a:buSzPct val="100000"/>
              <a:buAutoNum type="arabicPeriod" startAt="1"/>
            </a:pPr>
            <a:r>
              <a:t>Slope</a:t>
            </a:r>
          </a:p>
          <a:p>
            <a:pPr marL="407458" indent="-407458">
              <a:buSzPct val="100000"/>
              <a:buAutoNum type="arabicPeriod" startAt="1"/>
            </a:pPr>
            <a:r>
              <a:t>Folosirea raster calculator pentru aspect</a:t>
            </a:r>
          </a:p>
          <a:p>
            <a:pPr marL="407458" indent="-407458">
              <a:buSzPct val="100000"/>
              <a:buAutoNum type="arabicPeriod" startAt="1"/>
            </a:pPr>
            <a:r>
              <a:t>Folosirea raster calculator pentru slope</a:t>
            </a:r>
          </a:p>
          <a:p>
            <a:pPr marL="407458" indent="-407458">
              <a:buSzPct val="100000"/>
              <a:buAutoNum type="arabicPeriod" startAt="1"/>
            </a:pPr>
            <a:r>
              <a:t>Raster to vector</a:t>
            </a:r>
          </a:p>
          <a:p>
            <a:pPr marL="407458" indent="-407458">
              <a:buSzPct val="100000"/>
              <a:buAutoNum type="arabicPeriod" startAt="1"/>
            </a:pPr>
            <a:r>
              <a:t>Intersection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Alti provideri importanți - Grass, Saga, LASTools</a:t>
            </a:r>
          </a:p>
          <a:p>
            <a:pPr/>
            <a:r>
              <a:t>Mai nou - Mesh - pentru date cu caracter climatic</a:t>
            </a:r>
          </a:p>
          <a:p>
            <a:pPr/>
            <a:r>
              <a:t>Asigurati-va ca datele folosesc un sistem de proiectie proiectat.</a:t>
            </a:r>
          </a:p>
          <a:p>
            <a:pPr/>
            <a:r>
              <a:t>Asigurati-va ca datele de intrare sunt in acelasi sistem de proiectie.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sesiunea de astazi vom trata analiza vector.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Crearea de piramide poate altera fisierul original. Odata create, nu pot fi sterse. Faceti un backup al fisierului original.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acest caz, histograma prezinta distributia valorilor de altitudine stocate in fiecare pixel din DEM.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7458" indent="-407458">
              <a:buSzPct val="100000"/>
              <a:buAutoNum type="arabicPeriod" startAt="1"/>
            </a:pPr>
            <a:r>
              <a:t>Multiband - Red, Green, Blue</a:t>
            </a:r>
          </a:p>
          <a:p>
            <a:pPr/>
            <a:r>
              <a:t>Le vom analiza in partea practica.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Orientarea versantilor, output returneaza gradele.</a:t>
            </a:r>
          </a:p>
          <a:p>
            <a:pPr/>
            <a:r>
              <a:t>Hillshade, se pot modifica setarile. Factor de exagerare. Hillshade multidirectional.</a:t>
            </a:r>
          </a:p>
          <a:p>
            <a:pPr/>
            <a:r>
              <a:t>Slope, in grade sau procente.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 mai toate functiile din QGIS, are si aceasta o functionalitate Batch, care poate fi foarte utila!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6" name="Shape 2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Imaginile de pe slide reprezinta conversia unui vector in format raster.</a:t>
            </a:r>
          </a:p>
          <a:p>
            <a:pPr/>
            <a:r>
              <a:t>Translate - unealta din libraria GDAL ca permite convertirea formatului + alte optiuni.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OPTIONAL</a:t>
            </a:r>
          </a:p>
          <a:p>
            <a:pPr/>
            <a:r>
              <a:t>1. Un instrument foarte util este </a:t>
            </a:r>
            <a:r>
              <a:rPr i="1"/>
              <a:t>build virtual raster</a:t>
            </a:r>
            <a:r>
              <a:t> - atunci cand trebuie sa incarcati mai mult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www.gistm.ro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000000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"/>
          <p:cNvSpPr/>
          <p:nvPr/>
        </p:nvSpPr>
        <p:spPr>
          <a:xfrm>
            <a:off x="-20289" y="-9588"/>
            <a:ext cx="24424578" cy="1849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16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9888"/>
                </a:lnTo>
                <a:cubicBezTo>
                  <a:pt x="19772" y="21335"/>
                  <a:pt x="17939" y="21600"/>
                  <a:pt x="16109" y="20680"/>
                </a:cubicBezTo>
                <a:cubicBezTo>
                  <a:pt x="14337" y="19790"/>
                  <a:pt x="12570" y="17792"/>
                  <a:pt x="10800" y="16629"/>
                </a:cubicBezTo>
                <a:cubicBezTo>
                  <a:pt x="7199" y="14263"/>
                  <a:pt x="3589" y="15352"/>
                  <a:pt x="0" y="1988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C676B"/>
              </a:gs>
              <a:gs pos="59713">
                <a:srgbClr val="18916A"/>
              </a:gs>
              <a:gs pos="100000">
                <a:srgbClr val="15BA6A"/>
              </a:gs>
            </a:gsLst>
            <a:lin ang="10800000"/>
          </a:gradFill>
          <a:ln w="12700">
            <a:miter lim="400000"/>
          </a:ln>
          <a:effectLst>
            <a:outerShdw sx="100000" sy="100000" kx="0" ky="0" algn="b" rotWithShape="0" blurRad="63500" dist="75094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" name="QGIS - Analiză raster"/>
          <p:cNvSpPr txBox="1"/>
          <p:nvPr/>
        </p:nvSpPr>
        <p:spPr>
          <a:xfrm>
            <a:off x="16458467" y="196732"/>
            <a:ext cx="7732777" cy="10192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75094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QGIS - Analiză raster</a:t>
            </a:r>
          </a:p>
        </p:txBody>
      </p:sp>
      <p:pic>
        <p:nvPicPr>
          <p:cNvPr id="112" name="GISTM_logo_HD.png" descr="GISTM_logo_H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6" y="15160"/>
            <a:ext cx="3599611" cy="16346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12700" dir="5400000">
              <a:srgbClr val="000000"/>
            </a:outerShdw>
          </a:effectLst>
        </p:spPr>
      </p:pic>
      <p:sp>
        <p:nvSpPr>
          <p:cNvPr id="113" name="Rectangle"/>
          <p:cNvSpPr/>
          <p:nvPr/>
        </p:nvSpPr>
        <p:spPr>
          <a:xfrm>
            <a:off x="0" y="12818734"/>
            <a:ext cx="24384001" cy="907899"/>
          </a:xfrm>
          <a:prstGeom prst="rect">
            <a:avLst/>
          </a:prstGeom>
          <a:gradFill>
            <a:gsLst>
              <a:gs pos="0">
                <a:srgbClr val="15BA6A"/>
              </a:gs>
              <a:gs pos="40286">
                <a:srgbClr val="18916A"/>
              </a:gs>
              <a:gs pos="100000">
                <a:srgbClr val="1C676B"/>
              </a:gs>
            </a:gsLst>
            <a:lin ang="10800000"/>
          </a:gradFill>
          <a:ln w="12700">
            <a:miter lim="400000"/>
          </a:ln>
          <a:effectLst>
            <a:outerShdw sx="100000" sy="100000" kx="0" ky="0" algn="b" rotWithShape="0" blurRad="63500" dist="81438" dir="14744443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4" name="Comunitatea GIS din Timișoara…"/>
          <p:cNvSpPr txBox="1"/>
          <p:nvPr/>
        </p:nvSpPr>
        <p:spPr>
          <a:xfrm>
            <a:off x="1626" y="12801037"/>
            <a:ext cx="5876164" cy="943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Comunitatea GIS din Timișoara</a:t>
            </a:r>
          </a:p>
          <a:p>
            <a:pPr>
              <a:defRPr sz="2500">
                <a:solidFill>
                  <a:srgbClr val="FFFFFF"/>
                </a:solidFill>
              </a:defRPr>
            </a:pPr>
            <a:r>
              <a:rPr>
                <a:hlinkClick r:id="rId3" invalidUrl="" action="" tgtFrame="" tooltip="" history="1" highlightClick="0" endSnd="0"/>
              </a:rPr>
              <a:t>www.gistm.ro</a:t>
            </a:r>
          </a:p>
        </p:txBody>
      </p:sp>
      <p:pic>
        <p:nvPicPr>
          <p:cNvPr id="115" name="qgis_mic.png" descr="qgis_mic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19534" y="12913815"/>
            <a:ext cx="7744932" cy="71773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44500" dist="0" dir="0">
              <a:srgbClr val="000000">
                <a:alpha val="75000"/>
              </a:srgbClr>
            </a:outerShdw>
          </a:effectLst>
        </p:spPr>
      </p:pic>
      <p:pic>
        <p:nvPicPr>
          <p:cNvPr id="116" name="768px-CC-BY-NC-SA.svg.png" descr="768px-CC-BY-NC-SA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387683" y="12971785"/>
            <a:ext cx="1718135" cy="601796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23771531" y="13042154"/>
            <a:ext cx="453239" cy="4610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8" name="ionut@gistm.ro"/>
          <p:cNvSpPr txBox="1"/>
          <p:nvPr/>
        </p:nvSpPr>
        <p:spPr>
          <a:xfrm>
            <a:off x="21812850" y="1159728"/>
            <a:ext cx="2378394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ionut@gistm.ro</a:t>
            </a:r>
          </a:p>
        </p:txBody>
      </p:sp>
      <p:pic>
        <p:nvPicPr>
          <p:cNvPr id="119" name="dep_geogra_tm.png" descr="dep_geogra_t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96011" y="57884"/>
            <a:ext cx="1284788" cy="1296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>
                <a:solidFill>
                  <a:srgbClr val="1C676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1C676B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1C676B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1C676B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1C676B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1C676B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1C676B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1C676B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1C676B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1C676B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hyperlink" Target="http://www.gistm.ro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Relationship Id="rId4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mailto:ionut@gistm.ro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gistm.ro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hyperlink" Target="http://www.gdal.org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"/>
          <p:cNvSpPr/>
          <p:nvPr/>
        </p:nvSpPr>
        <p:spPr>
          <a:xfrm>
            <a:off x="0" y="0"/>
            <a:ext cx="24384000" cy="4457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cubicBezTo>
                  <a:pt x="3590" y="19768"/>
                  <a:pt x="7194" y="18851"/>
                  <a:pt x="10800" y="18851"/>
                </a:cubicBezTo>
                <a:cubicBezTo>
                  <a:pt x="14406" y="18851"/>
                  <a:pt x="18010" y="19768"/>
                  <a:pt x="21600" y="21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8B96B"/>
          </a:solidFill>
          <a:ln w="12700">
            <a:miter lim="400000"/>
          </a:ln>
          <a:effectLst>
            <a:outerShdw sx="100000" sy="100000" kx="0" ky="0" algn="b" rotWithShape="0" blurRad="88900" dist="1270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9" name="Triangle"/>
          <p:cNvSpPr/>
          <p:nvPr/>
        </p:nvSpPr>
        <p:spPr>
          <a:xfrm rot="10800000">
            <a:off x="-1" y="0"/>
            <a:ext cx="24384001" cy="4457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1C676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0" name="Comunitatea GIS din Timișoara"/>
          <p:cNvSpPr txBox="1"/>
          <p:nvPr/>
        </p:nvSpPr>
        <p:spPr>
          <a:xfrm>
            <a:off x="11211179" y="730075"/>
            <a:ext cx="12934443" cy="113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800">
                <a:solidFill>
                  <a:srgbClr val="FFFFFF"/>
                </a:solidFill>
              </a:defRPr>
            </a:lvl1pPr>
          </a:lstStyle>
          <a:p>
            <a:pPr/>
            <a:r>
              <a:t>Comunitatea GIS din Timișoara</a:t>
            </a:r>
          </a:p>
        </p:txBody>
      </p:sp>
      <p:sp>
        <p:nvSpPr>
          <p:cNvPr id="131" name="www.gistm.ro"/>
          <p:cNvSpPr txBox="1"/>
          <p:nvPr/>
        </p:nvSpPr>
        <p:spPr>
          <a:xfrm>
            <a:off x="20687546" y="2332006"/>
            <a:ext cx="3461513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www.gistm.ro</a:t>
            </a:r>
          </a:p>
        </p:txBody>
      </p:sp>
      <p:pic>
        <p:nvPicPr>
          <p:cNvPr id="132" name="GISTM_logo_HD.png" descr="GISTM_logo_H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91" y="840851"/>
            <a:ext cx="7388695" cy="33552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33" name="qgis_mare.png" descr="qgis_mar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81484" y="5190292"/>
            <a:ext cx="17621032" cy="715821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44500" dist="0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6" name="Instrumente de analiză"/>
          <p:cNvSpPr txBox="1"/>
          <p:nvPr/>
        </p:nvSpPr>
        <p:spPr>
          <a:xfrm>
            <a:off x="7128890" y="1926200"/>
            <a:ext cx="10126219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84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7000"/>
              <a:t>Instrumente de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analiză</a:t>
            </a:r>
          </a:p>
        </p:txBody>
      </p:sp>
      <p:sp>
        <p:nvSpPr>
          <p:cNvPr id="207" name="Aspect…"/>
          <p:cNvSpPr txBox="1"/>
          <p:nvPr/>
        </p:nvSpPr>
        <p:spPr>
          <a:xfrm>
            <a:off x="2102932" y="4715071"/>
            <a:ext cx="3678836" cy="5228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9000" indent="-889000" algn="l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Aspect</a:t>
            </a:r>
          </a:p>
          <a:p>
            <a:pPr marL="889000" indent="-889000" algn="l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Hillshade</a:t>
            </a:r>
          </a:p>
          <a:p>
            <a:pPr marL="889000" indent="-889000" algn="l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Slope</a:t>
            </a:r>
          </a:p>
          <a:p>
            <a:pPr algn="l">
              <a:spcBef>
                <a:spcPts val="5900"/>
              </a:spcBef>
              <a:defRPr b="0" sz="4800">
                <a:solidFill>
                  <a:srgbClr val="1C676B"/>
                </a:solidFill>
              </a:defRPr>
            </a:pPr>
            <a:r>
              <a:t>…</a:t>
            </a:r>
          </a:p>
        </p:txBody>
      </p:sp>
      <p:pic>
        <p:nvPicPr>
          <p:cNvPr id="208" name="dem_aspect_png.png" descr="dem_aspect_p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65199" y="4002427"/>
            <a:ext cx="4379315" cy="437931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5400000">
              <a:srgbClr val="000000">
                <a:alpha val="50000"/>
              </a:srgbClr>
            </a:outerShdw>
          </a:effectLst>
        </p:spPr>
      </p:pic>
      <p:pic>
        <p:nvPicPr>
          <p:cNvPr id="209" name="dem_hillshade_png.png" descr="dem_hillshade_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84921" y="5864745"/>
            <a:ext cx="4381501" cy="4381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5400000">
              <a:srgbClr val="000000">
                <a:alpha val="50000"/>
              </a:srgbClr>
            </a:outerShdw>
          </a:effectLst>
        </p:spPr>
      </p:pic>
      <p:pic>
        <p:nvPicPr>
          <p:cNvPr id="210" name="dem_slope_png.png" descr="dem_slope_pn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06828" y="7767384"/>
            <a:ext cx="4381501" cy="4381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5" name="Instrumente de proiecție"/>
          <p:cNvSpPr txBox="1"/>
          <p:nvPr/>
        </p:nvSpPr>
        <p:spPr>
          <a:xfrm>
            <a:off x="6684569" y="1926200"/>
            <a:ext cx="11014863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84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7000"/>
              <a:t>Instrumente de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proiecție</a:t>
            </a:r>
          </a:p>
        </p:txBody>
      </p:sp>
      <p:sp>
        <p:nvSpPr>
          <p:cNvPr id="216" name="Warp (Reproject)…"/>
          <p:cNvSpPr txBox="1"/>
          <p:nvPr/>
        </p:nvSpPr>
        <p:spPr>
          <a:xfrm>
            <a:off x="2102932" y="6235811"/>
            <a:ext cx="5722215" cy="228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9000" indent="-889000" algn="l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Warp (Reproject)</a:t>
            </a:r>
          </a:p>
          <a:p>
            <a:pPr algn="l">
              <a:spcBef>
                <a:spcPts val="5900"/>
              </a:spcBef>
              <a:defRPr b="0" sz="4800">
                <a:solidFill>
                  <a:srgbClr val="1C676B"/>
                </a:solidFill>
              </a:defRPr>
            </a:pPr>
            <a:r>
              <a:t>…</a:t>
            </a:r>
          </a:p>
        </p:txBody>
      </p:sp>
      <p:pic>
        <p:nvPicPr>
          <p:cNvPr id="217" name="Screenshot 2019-04-02 at 19.32.09.png" descr="Screenshot 2019-04-02 at 19.32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24932" y="4002427"/>
            <a:ext cx="9918701" cy="7810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Instrumente de extracție"/>
          <p:cNvSpPr txBox="1"/>
          <p:nvPr/>
        </p:nvSpPr>
        <p:spPr>
          <a:xfrm>
            <a:off x="6684035" y="1926200"/>
            <a:ext cx="11015930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84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7000"/>
              <a:t>Instrumente de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extracție</a:t>
            </a:r>
          </a:p>
        </p:txBody>
      </p:sp>
      <p:sp>
        <p:nvSpPr>
          <p:cNvPr id="223" name="Clip raster by extent…"/>
          <p:cNvSpPr txBox="1"/>
          <p:nvPr/>
        </p:nvSpPr>
        <p:spPr>
          <a:xfrm>
            <a:off x="1985666" y="4686299"/>
            <a:ext cx="7913117" cy="652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9000" indent="-889000" algn="l">
              <a:spcBef>
                <a:spcPts val="16800"/>
              </a:spcBef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Clip raster by extent</a:t>
            </a:r>
          </a:p>
          <a:p>
            <a:pPr marL="889000" indent="-889000" algn="l">
              <a:spcBef>
                <a:spcPts val="16800"/>
              </a:spcBef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Clip raster by mask layer</a:t>
            </a:r>
          </a:p>
          <a:p>
            <a:pPr marL="889000" indent="-889000" algn="l">
              <a:spcBef>
                <a:spcPts val="16800"/>
              </a:spcBef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Contour</a:t>
            </a:r>
          </a:p>
        </p:txBody>
      </p:sp>
      <p:pic>
        <p:nvPicPr>
          <p:cNvPr id="224" name="dem_hillshade_effect.png" descr="dem_hillshade_effec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2000" y="9791644"/>
            <a:ext cx="2540000" cy="2540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5400000">
              <a:srgbClr val="000000">
                <a:alpha val="50000"/>
              </a:srgbClr>
            </a:outerShdw>
          </a:effectLst>
        </p:spPr>
      </p:pic>
      <p:pic>
        <p:nvPicPr>
          <p:cNvPr id="225" name="dem_contours_50m.png" descr="dem_contours_50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41315" y="9791644"/>
            <a:ext cx="2540001" cy="2540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5400000">
              <a:srgbClr val="000000">
                <a:alpha val="50000"/>
              </a:srgbClr>
            </a:outerShdw>
          </a:effectLst>
        </p:spPr>
      </p:pic>
      <p:pic>
        <p:nvPicPr>
          <p:cNvPr id="226" name="dem_clip_by_extent.png" descr="dem_clip_by_exten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841315" y="3564385"/>
            <a:ext cx="2540001" cy="2540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5400000">
              <a:srgbClr val="000000">
                <a:alpha val="50000"/>
              </a:srgbClr>
            </a:outerShdw>
          </a:effectLst>
        </p:spPr>
      </p:pic>
      <p:grpSp>
        <p:nvGrpSpPr>
          <p:cNvPr id="229" name="Group"/>
          <p:cNvGrpSpPr/>
          <p:nvPr/>
        </p:nvGrpSpPr>
        <p:grpSpPr>
          <a:xfrm>
            <a:off x="10922000" y="3564385"/>
            <a:ext cx="2540000" cy="2540001"/>
            <a:chOff x="0" y="0"/>
            <a:chExt cx="2540000" cy="2540000"/>
          </a:xfrm>
        </p:grpSpPr>
        <p:pic>
          <p:nvPicPr>
            <p:cNvPr id="227" name="dem_hillshade_effect.png" descr="dem_hillshade_effec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540000" cy="25400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63500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228" name="Square"/>
            <p:cNvSpPr/>
            <p:nvPr/>
          </p:nvSpPr>
          <p:spPr>
            <a:xfrm>
              <a:off x="1016116" y="785584"/>
              <a:ext cx="968497" cy="968497"/>
            </a:xfrm>
            <a:prstGeom prst="rect">
              <a:avLst/>
            </a:prstGeom>
            <a:noFill/>
            <a:ln w="508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36" name="Connection Line"/>
          <p:cNvSpPr/>
          <p:nvPr/>
        </p:nvSpPr>
        <p:spPr>
          <a:xfrm>
            <a:off x="13461999" y="4834385"/>
            <a:ext cx="4379317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37" name="Connection Line"/>
          <p:cNvSpPr/>
          <p:nvPr/>
        </p:nvSpPr>
        <p:spPr>
          <a:xfrm>
            <a:off x="13462000" y="11061644"/>
            <a:ext cx="4379316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pic>
        <p:nvPicPr>
          <p:cNvPr id="232" name="dem_county.png" descr="dem_count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22000" y="6678014"/>
            <a:ext cx="2540000" cy="2540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5400000">
              <a:srgbClr val="000000">
                <a:alpha val="50000"/>
              </a:srgbClr>
            </a:outerShdw>
          </a:effectLst>
        </p:spPr>
      </p:pic>
      <p:pic>
        <p:nvPicPr>
          <p:cNvPr id="233" name="dem_county_mask.png" descr="dem_county_mask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841315" y="6678014"/>
            <a:ext cx="2540001" cy="2540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5400000">
              <a:srgbClr val="000000">
                <a:alpha val="50000"/>
              </a:srgbClr>
            </a:outerShdw>
          </a:effectLst>
        </p:spPr>
      </p:pic>
      <p:sp>
        <p:nvSpPr>
          <p:cNvPr id="238" name="Connection Line"/>
          <p:cNvSpPr/>
          <p:nvPr/>
        </p:nvSpPr>
        <p:spPr>
          <a:xfrm>
            <a:off x="13461999" y="7948014"/>
            <a:ext cx="4379317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35" name="…"/>
          <p:cNvSpPr txBox="1"/>
          <p:nvPr/>
        </p:nvSpPr>
        <p:spPr>
          <a:xfrm>
            <a:off x="2910368" y="11601168"/>
            <a:ext cx="72390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4800">
                <a:solidFill>
                  <a:srgbClr val="1C676B"/>
                </a:solidFill>
              </a:defRPr>
            </a:lvl1pPr>
          </a:lstStyle>
          <a:p>
            <a:pPr/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1" name="Instrumente de conversie"/>
          <p:cNvSpPr txBox="1"/>
          <p:nvPr/>
        </p:nvSpPr>
        <p:spPr>
          <a:xfrm>
            <a:off x="6446138" y="1926200"/>
            <a:ext cx="11491723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84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7000"/>
              <a:t>Instrumente de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conversie</a:t>
            </a:r>
          </a:p>
        </p:txBody>
      </p:sp>
      <p:sp>
        <p:nvSpPr>
          <p:cNvPr id="242" name="Polygonize (Raster to Vector)…"/>
          <p:cNvSpPr txBox="1"/>
          <p:nvPr/>
        </p:nvSpPr>
        <p:spPr>
          <a:xfrm>
            <a:off x="2102932" y="5499211"/>
            <a:ext cx="9028685" cy="3754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9000" indent="-889000" algn="l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Polygonize (Raster to Vector)</a:t>
            </a:r>
          </a:p>
          <a:p>
            <a:pPr marL="889000" indent="-889000" algn="l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Rasterize (Vector to Raster)</a:t>
            </a:r>
          </a:p>
          <a:p>
            <a:pPr marL="889000" indent="-889000" algn="l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Translate</a:t>
            </a:r>
          </a:p>
        </p:txBody>
      </p:sp>
      <p:pic>
        <p:nvPicPr>
          <p:cNvPr id="243" name="Vector to raster_02.png" descr="Vector to raster_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87664" y="7738082"/>
            <a:ext cx="5080001" cy="4064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5400000">
              <a:srgbClr val="000000">
                <a:alpha val="50000"/>
              </a:srgbClr>
            </a:outerShdw>
          </a:effectLst>
        </p:spPr>
      </p:pic>
      <p:pic>
        <p:nvPicPr>
          <p:cNvPr id="244" name="Vector to raster_01.png" descr="Vector to raster_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19641" y="4532833"/>
            <a:ext cx="5080001" cy="4064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635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9" name="Instrumente diverse"/>
          <p:cNvSpPr txBox="1"/>
          <p:nvPr/>
        </p:nvSpPr>
        <p:spPr>
          <a:xfrm>
            <a:off x="7710919" y="1926200"/>
            <a:ext cx="8962162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84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7000"/>
              <a:t>Instrumente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diverse</a:t>
            </a:r>
          </a:p>
        </p:txBody>
      </p:sp>
      <p:sp>
        <p:nvSpPr>
          <p:cNvPr id="250" name="Build virtual raster…"/>
          <p:cNvSpPr txBox="1"/>
          <p:nvPr/>
        </p:nvSpPr>
        <p:spPr>
          <a:xfrm>
            <a:off x="2152359" y="5936779"/>
            <a:ext cx="6094681" cy="423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9000" indent="-889000" algn="l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Build virtual raster</a:t>
            </a:r>
          </a:p>
          <a:p>
            <a:pPr marL="889000" indent="-889000" algn="l">
              <a:spcBef>
                <a:spcPts val="21300"/>
              </a:spcBef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Build pyramids</a:t>
            </a:r>
          </a:p>
        </p:txBody>
      </p:sp>
      <p:grpSp>
        <p:nvGrpSpPr>
          <p:cNvPr id="255" name="Group"/>
          <p:cNvGrpSpPr/>
          <p:nvPr/>
        </p:nvGrpSpPr>
        <p:grpSpPr>
          <a:xfrm>
            <a:off x="10922000" y="4471984"/>
            <a:ext cx="3791000" cy="3808073"/>
            <a:chOff x="0" y="0"/>
            <a:chExt cx="3790999" cy="3808072"/>
          </a:xfrm>
        </p:grpSpPr>
        <p:sp>
          <p:nvSpPr>
            <p:cNvPr id="251" name="A"/>
            <p:cNvSpPr/>
            <p:nvPr/>
          </p:nvSpPr>
          <p:spPr>
            <a:xfrm>
              <a:off x="0" y="0"/>
              <a:ext cx="1905000" cy="19050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252" name="B"/>
            <p:cNvSpPr/>
            <p:nvPr/>
          </p:nvSpPr>
          <p:spPr>
            <a:xfrm>
              <a:off x="1885999" y="0"/>
              <a:ext cx="1905001" cy="19050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253" name="C"/>
            <p:cNvSpPr/>
            <p:nvPr/>
          </p:nvSpPr>
          <p:spPr>
            <a:xfrm>
              <a:off x="0" y="1903072"/>
              <a:ext cx="1905000" cy="19050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254" name="D"/>
            <p:cNvSpPr/>
            <p:nvPr/>
          </p:nvSpPr>
          <p:spPr>
            <a:xfrm>
              <a:off x="1885999" y="1903072"/>
              <a:ext cx="1905001" cy="19050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D</a:t>
              </a:r>
            </a:p>
          </p:txBody>
        </p:sp>
      </p:grpSp>
      <p:sp>
        <p:nvSpPr>
          <p:cNvPr id="256" name="E"/>
          <p:cNvSpPr/>
          <p:nvPr/>
        </p:nvSpPr>
        <p:spPr>
          <a:xfrm>
            <a:off x="17625355" y="4471984"/>
            <a:ext cx="3810001" cy="3810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257" name="…"/>
          <p:cNvSpPr txBox="1"/>
          <p:nvPr/>
        </p:nvSpPr>
        <p:spPr>
          <a:xfrm>
            <a:off x="2086241" y="11092257"/>
            <a:ext cx="72390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4800">
                <a:solidFill>
                  <a:srgbClr val="1C676B"/>
                </a:solidFill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259" name="Connection Line"/>
          <p:cNvSpPr/>
          <p:nvPr/>
        </p:nvSpPr>
        <p:spPr>
          <a:xfrm>
            <a:off x="14725650" y="6376294"/>
            <a:ext cx="2887006" cy="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hoto-1504814532849-cff240bbc503.jpg" descr="photo-1504814532849-cff240bbc5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0888" y="-1555141"/>
            <a:ext cx="25165776" cy="18858282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5" name="Shape"/>
          <p:cNvSpPr/>
          <p:nvPr/>
        </p:nvSpPr>
        <p:spPr>
          <a:xfrm>
            <a:off x="-20289" y="-9588"/>
            <a:ext cx="24424578" cy="1849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16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9888"/>
                </a:lnTo>
                <a:cubicBezTo>
                  <a:pt x="19772" y="21335"/>
                  <a:pt x="17939" y="21600"/>
                  <a:pt x="16109" y="20680"/>
                </a:cubicBezTo>
                <a:cubicBezTo>
                  <a:pt x="14337" y="19790"/>
                  <a:pt x="12570" y="17792"/>
                  <a:pt x="10800" y="16629"/>
                </a:cubicBezTo>
                <a:cubicBezTo>
                  <a:pt x="7199" y="14263"/>
                  <a:pt x="3589" y="15352"/>
                  <a:pt x="0" y="1988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C676B"/>
              </a:gs>
              <a:gs pos="59713">
                <a:srgbClr val="18916A"/>
              </a:gs>
              <a:gs pos="100000">
                <a:srgbClr val="15BA6A"/>
              </a:gs>
            </a:gsLst>
            <a:lin ang="10800000"/>
          </a:gradFill>
          <a:ln w="12700">
            <a:miter lim="400000"/>
          </a:ln>
          <a:effectLst>
            <a:outerShdw sx="100000" sy="100000" kx="0" ky="0" algn="b" rotWithShape="0" blurRad="63500" dist="75094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6" name="QGIS - Analiză raster"/>
          <p:cNvSpPr txBox="1"/>
          <p:nvPr/>
        </p:nvSpPr>
        <p:spPr>
          <a:xfrm>
            <a:off x="16458467" y="196732"/>
            <a:ext cx="7732777" cy="10192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75094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QGIS - Analiză raster</a:t>
            </a:r>
          </a:p>
        </p:txBody>
      </p:sp>
      <p:pic>
        <p:nvPicPr>
          <p:cNvPr id="267" name="GISTM_logo_HD.png" descr="GISTM_logo_H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6" y="15160"/>
            <a:ext cx="3599611" cy="16346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12700" dir="5400000">
              <a:srgbClr val="000000"/>
            </a:outerShdw>
          </a:effectLst>
        </p:spPr>
      </p:pic>
      <p:sp>
        <p:nvSpPr>
          <p:cNvPr id="268" name="Rectangle"/>
          <p:cNvSpPr/>
          <p:nvPr/>
        </p:nvSpPr>
        <p:spPr>
          <a:xfrm>
            <a:off x="0" y="12818734"/>
            <a:ext cx="24384001" cy="907899"/>
          </a:xfrm>
          <a:prstGeom prst="rect">
            <a:avLst/>
          </a:prstGeom>
          <a:gradFill>
            <a:gsLst>
              <a:gs pos="0">
                <a:srgbClr val="15BA6A"/>
              </a:gs>
              <a:gs pos="40286">
                <a:srgbClr val="18916A"/>
              </a:gs>
              <a:gs pos="100000">
                <a:srgbClr val="1C676B"/>
              </a:gs>
            </a:gsLst>
            <a:lin ang="10800000"/>
          </a:gradFill>
          <a:ln w="12700">
            <a:miter lim="400000"/>
          </a:ln>
          <a:effectLst>
            <a:outerShdw sx="100000" sy="100000" kx="0" ky="0" algn="b" rotWithShape="0" blurRad="63500" dist="75094" dir="14742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9" name="Comunitatea GIS din Timișoara…"/>
          <p:cNvSpPr txBox="1"/>
          <p:nvPr/>
        </p:nvSpPr>
        <p:spPr>
          <a:xfrm>
            <a:off x="1626" y="12801037"/>
            <a:ext cx="5876164" cy="943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Comunitatea GIS din Timișoara</a:t>
            </a:r>
          </a:p>
          <a:p>
            <a:pPr>
              <a:defRPr sz="2500">
                <a:solidFill>
                  <a:srgbClr val="FFFFFF"/>
                </a:solidFill>
              </a:defRPr>
            </a:pPr>
            <a:r>
              <a:rPr>
                <a:hlinkClick r:id="rId4" invalidUrl="" action="" tgtFrame="" tooltip="" history="1" highlightClick="0" endSnd="0"/>
              </a:rPr>
              <a:t>www.gistm.ro</a:t>
            </a:r>
          </a:p>
        </p:txBody>
      </p:sp>
      <p:pic>
        <p:nvPicPr>
          <p:cNvPr id="270" name="qgis_mic.png" descr="qgis_mic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19534" y="12913815"/>
            <a:ext cx="7744932" cy="71773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44500" dist="0" dir="0">
              <a:srgbClr val="000000">
                <a:alpha val="75000"/>
              </a:srgbClr>
            </a:outerShdw>
          </a:effectLst>
        </p:spPr>
      </p:pic>
      <p:pic>
        <p:nvPicPr>
          <p:cNvPr id="271" name="768px-CC-BY-NC-SA.svg.png" descr="768px-CC-BY-NC-SA.sv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387683" y="12971785"/>
            <a:ext cx="1718135" cy="601796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ionut@gistm.ro"/>
          <p:cNvSpPr txBox="1"/>
          <p:nvPr/>
        </p:nvSpPr>
        <p:spPr>
          <a:xfrm>
            <a:off x="21812850" y="1159728"/>
            <a:ext cx="2378394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ionut@gistm.ro</a:t>
            </a:r>
          </a:p>
        </p:txBody>
      </p:sp>
      <p:sp>
        <p:nvSpPr>
          <p:cNvPr id="273" name="Pauză"/>
          <p:cNvSpPr txBox="1"/>
          <p:nvPr/>
        </p:nvSpPr>
        <p:spPr>
          <a:xfrm>
            <a:off x="10105796" y="5964229"/>
            <a:ext cx="4172408" cy="1787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Pauză</a:t>
            </a:r>
          </a:p>
        </p:txBody>
      </p:sp>
      <p:pic>
        <p:nvPicPr>
          <p:cNvPr id="274" name="dep_geogra_tm.png" descr="dep_geogra_t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96011" y="57884"/>
            <a:ext cx="1284788" cy="1296994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ulum, Mexico"/>
          <p:cNvSpPr txBox="1"/>
          <p:nvPr/>
        </p:nvSpPr>
        <p:spPr>
          <a:xfrm>
            <a:off x="22182966" y="12196089"/>
            <a:ext cx="2008278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300">
                <a:solidFill>
                  <a:srgbClr val="FFFFFF"/>
                </a:solidFill>
              </a:defRPr>
            </a:lvl1pPr>
          </a:lstStyle>
          <a:p>
            <a:pPr/>
            <a:r>
              <a:t>Tulum, Mexico</a:t>
            </a:r>
          </a:p>
        </p:txBody>
      </p:sp>
      <p:sp>
        <p:nvSpPr>
          <p:cNvPr id="276" name="Location Pin"/>
          <p:cNvSpPr/>
          <p:nvPr/>
        </p:nvSpPr>
        <p:spPr>
          <a:xfrm>
            <a:off x="21827002" y="12185213"/>
            <a:ext cx="292101" cy="470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8" y="0"/>
                  <a:pt x="0" y="2997"/>
                  <a:pt x="0" y="6701"/>
                </a:cubicBezTo>
                <a:cubicBezTo>
                  <a:pt x="0" y="12819"/>
                  <a:pt x="10800" y="21600"/>
                  <a:pt x="10800" y="21600"/>
                </a:cubicBezTo>
                <a:cubicBezTo>
                  <a:pt x="10800" y="21600"/>
                  <a:pt x="21600" y="12814"/>
                  <a:pt x="21600" y="6701"/>
                </a:cubicBezTo>
                <a:cubicBezTo>
                  <a:pt x="21600" y="2997"/>
                  <a:pt x="16762" y="0"/>
                  <a:pt x="10800" y="0"/>
                </a:cubicBezTo>
                <a:close/>
                <a:moveTo>
                  <a:pt x="10800" y="2683"/>
                </a:moveTo>
                <a:cubicBezTo>
                  <a:pt x="14368" y="2683"/>
                  <a:pt x="17267" y="4482"/>
                  <a:pt x="17267" y="6696"/>
                </a:cubicBezTo>
                <a:cubicBezTo>
                  <a:pt x="17267" y="8910"/>
                  <a:pt x="14368" y="10709"/>
                  <a:pt x="10800" y="10709"/>
                </a:cubicBezTo>
                <a:cubicBezTo>
                  <a:pt x="7232" y="10709"/>
                  <a:pt x="4335" y="8910"/>
                  <a:pt x="4335" y="6696"/>
                </a:cubicBezTo>
                <a:cubicBezTo>
                  <a:pt x="4335" y="4482"/>
                  <a:pt x="7232" y="2683"/>
                  <a:pt x="10800" y="2683"/>
                </a:cubicBezTo>
                <a:close/>
                <a:moveTo>
                  <a:pt x="10800" y="4769"/>
                </a:moveTo>
                <a:cubicBezTo>
                  <a:pt x="9085" y="4769"/>
                  <a:pt x="7686" y="5632"/>
                  <a:pt x="7686" y="6701"/>
                </a:cubicBezTo>
                <a:cubicBezTo>
                  <a:pt x="7686" y="7770"/>
                  <a:pt x="9077" y="8635"/>
                  <a:pt x="10800" y="8635"/>
                </a:cubicBezTo>
                <a:cubicBezTo>
                  <a:pt x="12523" y="8635"/>
                  <a:pt x="13917" y="7770"/>
                  <a:pt x="13917" y="6701"/>
                </a:cubicBezTo>
                <a:cubicBezTo>
                  <a:pt x="13917" y="5632"/>
                  <a:pt x="12515" y="4769"/>
                  <a:pt x="10800" y="476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9" name="Ce știm până acum?"/>
          <p:cNvSpPr txBox="1"/>
          <p:nvPr/>
        </p:nvSpPr>
        <p:spPr>
          <a:xfrm>
            <a:off x="7076084" y="1926200"/>
            <a:ext cx="10231832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4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Ce știm până acum?</a:t>
            </a:r>
          </a:p>
        </p:txBody>
      </p:sp>
      <p:sp>
        <p:nvSpPr>
          <p:cNvPr id="280" name="Pentru analiză raster, QGIS folosește librăria GDAL.…"/>
          <p:cNvSpPr txBox="1"/>
          <p:nvPr/>
        </p:nvSpPr>
        <p:spPr>
          <a:xfrm>
            <a:off x="1606956" y="4521577"/>
            <a:ext cx="19610732" cy="5117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9000" indent="-889000" algn="l">
              <a:lnSpc>
                <a:spcPct val="150000"/>
              </a:lnSpc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Pentru analiză raster, QGIS folosește librăria GDAL.</a:t>
            </a:r>
          </a:p>
          <a:p>
            <a:pPr marL="889000" indent="-889000" algn="l">
              <a:lnSpc>
                <a:spcPct val="150000"/>
              </a:lnSpc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Pentru a imbunătăți performanța de vizualizare puteți crea piramide.</a:t>
            </a:r>
          </a:p>
          <a:p>
            <a:pPr marL="889000" indent="-889000" algn="l">
              <a:lnSpc>
                <a:spcPct val="150000"/>
              </a:lnSpc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QGIS poate vizualiza formate raster în diferite moduri.</a:t>
            </a:r>
          </a:p>
          <a:p>
            <a:pPr marL="889000" indent="-889000" algn="l">
              <a:lnSpc>
                <a:spcPct val="150000"/>
              </a:lnSpc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Raster calculator vă oferă o flexibilitate uimitoare.</a:t>
            </a:r>
          </a:p>
          <a:p>
            <a:pPr marL="889000" indent="-889000" algn="l">
              <a:lnSpc>
                <a:spcPct val="150000"/>
              </a:lnSpc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Instrumentele raster sunt grupate în funcție de scopul output-ului.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5" name="Group"/>
          <p:cNvGrpSpPr/>
          <p:nvPr/>
        </p:nvGrpSpPr>
        <p:grpSpPr>
          <a:xfrm>
            <a:off x="10792714" y="8729141"/>
            <a:ext cx="2810434" cy="2810434"/>
            <a:chOff x="0" y="0"/>
            <a:chExt cx="2810433" cy="2810433"/>
          </a:xfrm>
        </p:grpSpPr>
        <p:sp>
          <p:nvSpPr>
            <p:cNvPr id="283" name="Circle"/>
            <p:cNvSpPr/>
            <p:nvPr/>
          </p:nvSpPr>
          <p:spPr>
            <a:xfrm>
              <a:off x="0" y="0"/>
              <a:ext cx="2810434" cy="281043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F1903D"/>
              </a:solidFill>
              <a:prstDash val="solid"/>
              <a:miter lim="400000"/>
            </a:ln>
            <a:effectLst>
              <a:outerShdw sx="100000" sy="100000" kx="0" ky="0" algn="b" rotWithShape="0" blurRad="3302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4" name="Hard Hat"/>
            <p:cNvSpPr/>
            <p:nvPr/>
          </p:nvSpPr>
          <p:spPr>
            <a:xfrm>
              <a:off x="397673" y="669061"/>
              <a:ext cx="2015088" cy="1472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2" h="21598" fill="norm" stroke="1" extrusionOk="0">
                  <a:moveTo>
                    <a:pt x="11053" y="7"/>
                  </a:moveTo>
                  <a:cubicBezTo>
                    <a:pt x="7721" y="139"/>
                    <a:pt x="6059" y="2127"/>
                    <a:pt x="6059" y="2127"/>
                  </a:cubicBezTo>
                  <a:lnTo>
                    <a:pt x="5803" y="3834"/>
                  </a:lnTo>
                  <a:cubicBezTo>
                    <a:pt x="5803" y="3834"/>
                    <a:pt x="5222" y="4020"/>
                    <a:pt x="4792" y="4448"/>
                  </a:cubicBezTo>
                  <a:cubicBezTo>
                    <a:pt x="4385" y="5063"/>
                    <a:pt x="2953" y="9651"/>
                    <a:pt x="2899" y="12513"/>
                  </a:cubicBezTo>
                  <a:cubicBezTo>
                    <a:pt x="2256" y="13081"/>
                    <a:pt x="708" y="14554"/>
                    <a:pt x="276" y="15081"/>
                  </a:cubicBezTo>
                  <a:cubicBezTo>
                    <a:pt x="-155" y="15608"/>
                    <a:pt x="-49" y="16081"/>
                    <a:pt x="368" y="16081"/>
                  </a:cubicBezTo>
                  <a:cubicBezTo>
                    <a:pt x="1562" y="16081"/>
                    <a:pt x="19822" y="16156"/>
                    <a:pt x="20532" y="16182"/>
                  </a:cubicBezTo>
                  <a:cubicBezTo>
                    <a:pt x="21445" y="16216"/>
                    <a:pt x="20972" y="14826"/>
                    <a:pt x="20194" y="13700"/>
                  </a:cubicBezTo>
                  <a:cubicBezTo>
                    <a:pt x="20346" y="5609"/>
                    <a:pt x="15532" y="148"/>
                    <a:pt x="11741" y="7"/>
                  </a:cubicBezTo>
                  <a:cubicBezTo>
                    <a:pt x="11504" y="-2"/>
                    <a:pt x="11275" y="-2"/>
                    <a:pt x="11053" y="7"/>
                  </a:cubicBezTo>
                  <a:close/>
                  <a:moveTo>
                    <a:pt x="8401" y="16605"/>
                  </a:moveTo>
                  <a:lnTo>
                    <a:pt x="20020" y="21598"/>
                  </a:lnTo>
                  <a:lnTo>
                    <a:pt x="20651" y="18704"/>
                  </a:lnTo>
                  <a:cubicBezTo>
                    <a:pt x="20651" y="18704"/>
                    <a:pt x="18326" y="17827"/>
                    <a:pt x="17512" y="17501"/>
                  </a:cubicBezTo>
                  <a:cubicBezTo>
                    <a:pt x="17000" y="17296"/>
                    <a:pt x="16863" y="16883"/>
                    <a:pt x="16832" y="16605"/>
                  </a:cubicBezTo>
                  <a:lnTo>
                    <a:pt x="8401" y="16605"/>
                  </a:lnTo>
                  <a:close/>
                  <a:moveTo>
                    <a:pt x="15198" y="17723"/>
                  </a:moveTo>
                  <a:cubicBezTo>
                    <a:pt x="15230" y="17718"/>
                    <a:pt x="15261" y="17720"/>
                    <a:pt x="15294" y="17734"/>
                  </a:cubicBezTo>
                  <a:cubicBezTo>
                    <a:pt x="15423" y="17790"/>
                    <a:pt x="15498" y="17982"/>
                    <a:pt x="15458" y="18164"/>
                  </a:cubicBezTo>
                  <a:cubicBezTo>
                    <a:pt x="15419" y="18346"/>
                    <a:pt x="15282" y="18448"/>
                    <a:pt x="15152" y="18392"/>
                  </a:cubicBezTo>
                  <a:cubicBezTo>
                    <a:pt x="15023" y="18337"/>
                    <a:pt x="14949" y="18145"/>
                    <a:pt x="14988" y="17963"/>
                  </a:cubicBezTo>
                  <a:cubicBezTo>
                    <a:pt x="15018" y="17827"/>
                    <a:pt x="15104" y="17737"/>
                    <a:pt x="15198" y="17723"/>
                  </a:cubicBezTo>
                  <a:close/>
                  <a:moveTo>
                    <a:pt x="16056" y="18090"/>
                  </a:moveTo>
                  <a:cubicBezTo>
                    <a:pt x="16088" y="18085"/>
                    <a:pt x="16121" y="18090"/>
                    <a:pt x="16153" y="18104"/>
                  </a:cubicBezTo>
                  <a:cubicBezTo>
                    <a:pt x="16283" y="18159"/>
                    <a:pt x="16355" y="18351"/>
                    <a:pt x="16316" y="18533"/>
                  </a:cubicBezTo>
                  <a:cubicBezTo>
                    <a:pt x="16276" y="18715"/>
                    <a:pt x="16140" y="18817"/>
                    <a:pt x="16010" y="18762"/>
                  </a:cubicBezTo>
                  <a:cubicBezTo>
                    <a:pt x="15881" y="18707"/>
                    <a:pt x="15808" y="18514"/>
                    <a:pt x="15848" y="18332"/>
                  </a:cubicBezTo>
                  <a:cubicBezTo>
                    <a:pt x="15877" y="18196"/>
                    <a:pt x="15961" y="18104"/>
                    <a:pt x="16056" y="18090"/>
                  </a:cubicBezTo>
                  <a:close/>
                  <a:moveTo>
                    <a:pt x="16916" y="18457"/>
                  </a:moveTo>
                  <a:cubicBezTo>
                    <a:pt x="16947" y="18452"/>
                    <a:pt x="16980" y="18457"/>
                    <a:pt x="17013" y="18471"/>
                  </a:cubicBezTo>
                  <a:cubicBezTo>
                    <a:pt x="17142" y="18526"/>
                    <a:pt x="17215" y="18719"/>
                    <a:pt x="17175" y="18901"/>
                  </a:cubicBezTo>
                  <a:cubicBezTo>
                    <a:pt x="17136" y="19082"/>
                    <a:pt x="16999" y="19185"/>
                    <a:pt x="16870" y="19129"/>
                  </a:cubicBezTo>
                  <a:cubicBezTo>
                    <a:pt x="16740" y="19074"/>
                    <a:pt x="16668" y="18881"/>
                    <a:pt x="16707" y="18700"/>
                  </a:cubicBezTo>
                  <a:cubicBezTo>
                    <a:pt x="16737" y="18563"/>
                    <a:pt x="16821" y="18471"/>
                    <a:pt x="16916" y="18457"/>
                  </a:cubicBezTo>
                  <a:close/>
                  <a:moveTo>
                    <a:pt x="17775" y="18824"/>
                  </a:moveTo>
                  <a:cubicBezTo>
                    <a:pt x="17807" y="18820"/>
                    <a:pt x="17838" y="18824"/>
                    <a:pt x="17870" y="18838"/>
                  </a:cubicBezTo>
                  <a:cubicBezTo>
                    <a:pt x="18000" y="18894"/>
                    <a:pt x="18074" y="19086"/>
                    <a:pt x="18035" y="19268"/>
                  </a:cubicBezTo>
                  <a:cubicBezTo>
                    <a:pt x="17995" y="19450"/>
                    <a:pt x="17858" y="19552"/>
                    <a:pt x="17729" y="19496"/>
                  </a:cubicBezTo>
                  <a:cubicBezTo>
                    <a:pt x="17600" y="19441"/>
                    <a:pt x="17527" y="19249"/>
                    <a:pt x="17566" y="19067"/>
                  </a:cubicBezTo>
                  <a:cubicBezTo>
                    <a:pt x="17596" y="18930"/>
                    <a:pt x="17680" y="18838"/>
                    <a:pt x="17775" y="18824"/>
                  </a:cubicBezTo>
                  <a:close/>
                  <a:moveTo>
                    <a:pt x="18633" y="19194"/>
                  </a:moveTo>
                  <a:cubicBezTo>
                    <a:pt x="18664" y="19189"/>
                    <a:pt x="18697" y="19192"/>
                    <a:pt x="18730" y="19205"/>
                  </a:cubicBezTo>
                  <a:cubicBezTo>
                    <a:pt x="18859" y="19261"/>
                    <a:pt x="18932" y="19453"/>
                    <a:pt x="18892" y="19635"/>
                  </a:cubicBezTo>
                  <a:cubicBezTo>
                    <a:pt x="18853" y="19817"/>
                    <a:pt x="18716" y="19919"/>
                    <a:pt x="18587" y="19864"/>
                  </a:cubicBezTo>
                  <a:cubicBezTo>
                    <a:pt x="18457" y="19808"/>
                    <a:pt x="18385" y="19616"/>
                    <a:pt x="18424" y="19434"/>
                  </a:cubicBezTo>
                  <a:cubicBezTo>
                    <a:pt x="18454" y="19298"/>
                    <a:pt x="18538" y="19208"/>
                    <a:pt x="18633" y="19194"/>
                  </a:cubicBezTo>
                  <a:close/>
                  <a:moveTo>
                    <a:pt x="19492" y="19561"/>
                  </a:moveTo>
                  <a:cubicBezTo>
                    <a:pt x="19524" y="19556"/>
                    <a:pt x="19557" y="19559"/>
                    <a:pt x="19589" y="19573"/>
                  </a:cubicBezTo>
                  <a:cubicBezTo>
                    <a:pt x="19719" y="19628"/>
                    <a:pt x="19791" y="19820"/>
                    <a:pt x="19752" y="20002"/>
                  </a:cubicBezTo>
                  <a:cubicBezTo>
                    <a:pt x="19712" y="20184"/>
                    <a:pt x="19576" y="20288"/>
                    <a:pt x="19446" y="20233"/>
                  </a:cubicBezTo>
                  <a:cubicBezTo>
                    <a:pt x="19317" y="20178"/>
                    <a:pt x="19244" y="19985"/>
                    <a:pt x="19284" y="19804"/>
                  </a:cubicBezTo>
                  <a:cubicBezTo>
                    <a:pt x="19313" y="19667"/>
                    <a:pt x="19397" y="19575"/>
                    <a:pt x="19492" y="19561"/>
                  </a:cubicBezTo>
                  <a:close/>
                </a:path>
              </a:pathLst>
            </a:custGeom>
            <a:solidFill>
              <a:srgbClr val="EE791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b="0">
                  <a:solidFill>
                    <a:srgbClr val="EE7913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286" name="qgis_logopng.png" descr="qgis_logo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0085" y="4012894"/>
            <a:ext cx="13483830" cy="4015258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E timpul pentru"/>
          <p:cNvSpPr txBox="1"/>
          <p:nvPr/>
        </p:nvSpPr>
        <p:spPr>
          <a:xfrm>
            <a:off x="8371179" y="1945849"/>
            <a:ext cx="7641642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4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 timpul pentru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photo-1543227422-db13364de9f4.jpg" descr="photo-1543227422-db13364de9f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3640" y="2081667"/>
            <a:ext cx="15036720" cy="1002448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1" name="qgis_at_work.png" descr="qgis_at_wor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88306" y="9468015"/>
            <a:ext cx="5344776" cy="2478644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Lacul Bucura, Parcul Național Retezat"/>
          <p:cNvSpPr txBox="1"/>
          <p:nvPr/>
        </p:nvSpPr>
        <p:spPr>
          <a:xfrm>
            <a:off x="4655408" y="12194547"/>
            <a:ext cx="6341517" cy="535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b="0" sz="2900">
                <a:solidFill>
                  <a:srgbClr val="1C676B"/>
                </a:solidFill>
              </a:defRPr>
            </a:lvl1pPr>
          </a:lstStyle>
          <a:p>
            <a:pPr/>
            <a:r>
              <a:t>Lacul Bucura, Parcul Național Retezat</a:t>
            </a:r>
          </a:p>
        </p:txBody>
      </p:sp>
      <p:sp>
        <p:nvSpPr>
          <p:cNvPr id="293" name="Rounded Rectangle"/>
          <p:cNvSpPr/>
          <p:nvPr/>
        </p:nvSpPr>
        <p:spPr>
          <a:xfrm>
            <a:off x="5352142" y="3175000"/>
            <a:ext cx="13679715" cy="2478644"/>
          </a:xfrm>
          <a:prstGeom prst="roundRect">
            <a:avLst>
              <a:gd name="adj" fmla="val 15000"/>
            </a:avLst>
          </a:prstGeom>
          <a:solidFill>
            <a:srgbClr val="FFFFFF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4" name="Film Clacker"/>
          <p:cNvSpPr/>
          <p:nvPr/>
        </p:nvSpPr>
        <p:spPr>
          <a:xfrm>
            <a:off x="6003200" y="3307642"/>
            <a:ext cx="687681" cy="717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70" y="0"/>
                </a:moveTo>
                <a:lnTo>
                  <a:pt x="0" y="5292"/>
                </a:lnTo>
                <a:lnTo>
                  <a:pt x="867" y="8314"/>
                </a:lnTo>
                <a:lnTo>
                  <a:pt x="867" y="10773"/>
                </a:lnTo>
                <a:lnTo>
                  <a:pt x="867" y="19877"/>
                </a:lnTo>
                <a:cubicBezTo>
                  <a:pt x="867" y="20829"/>
                  <a:pt x="1671" y="21600"/>
                  <a:pt x="2665" y="21600"/>
                </a:cubicBezTo>
                <a:lnTo>
                  <a:pt x="19693" y="21600"/>
                </a:lnTo>
                <a:cubicBezTo>
                  <a:pt x="20686" y="21600"/>
                  <a:pt x="21491" y="20829"/>
                  <a:pt x="21491" y="19877"/>
                </a:cubicBezTo>
                <a:lnTo>
                  <a:pt x="21491" y="7871"/>
                </a:lnTo>
                <a:lnTo>
                  <a:pt x="4430" y="7871"/>
                </a:lnTo>
                <a:lnTo>
                  <a:pt x="4280" y="7675"/>
                </a:lnTo>
                <a:lnTo>
                  <a:pt x="21600" y="3242"/>
                </a:lnTo>
                <a:lnTo>
                  <a:pt x="20670" y="0"/>
                </a:lnTo>
                <a:close/>
                <a:moveTo>
                  <a:pt x="18009" y="1164"/>
                </a:moveTo>
                <a:lnTo>
                  <a:pt x="20332" y="3009"/>
                </a:lnTo>
                <a:lnTo>
                  <a:pt x="18100" y="3581"/>
                </a:lnTo>
                <a:lnTo>
                  <a:pt x="15779" y="1736"/>
                </a:lnTo>
                <a:lnTo>
                  <a:pt x="18009" y="1164"/>
                </a:lnTo>
                <a:close/>
                <a:moveTo>
                  <a:pt x="13616" y="2290"/>
                </a:moveTo>
                <a:lnTo>
                  <a:pt x="15938" y="4134"/>
                </a:lnTo>
                <a:lnTo>
                  <a:pt x="13708" y="4706"/>
                </a:lnTo>
                <a:lnTo>
                  <a:pt x="11385" y="2862"/>
                </a:lnTo>
                <a:lnTo>
                  <a:pt x="13616" y="2290"/>
                </a:lnTo>
                <a:close/>
                <a:moveTo>
                  <a:pt x="9222" y="3417"/>
                </a:moveTo>
                <a:lnTo>
                  <a:pt x="11545" y="5262"/>
                </a:lnTo>
                <a:lnTo>
                  <a:pt x="9314" y="5834"/>
                </a:lnTo>
                <a:lnTo>
                  <a:pt x="6992" y="3989"/>
                </a:lnTo>
                <a:lnTo>
                  <a:pt x="9222" y="3417"/>
                </a:lnTo>
                <a:close/>
                <a:moveTo>
                  <a:pt x="4829" y="4543"/>
                </a:moveTo>
                <a:lnTo>
                  <a:pt x="7151" y="6387"/>
                </a:lnTo>
                <a:lnTo>
                  <a:pt x="4921" y="6959"/>
                </a:lnTo>
                <a:lnTo>
                  <a:pt x="2600" y="5115"/>
                </a:lnTo>
                <a:lnTo>
                  <a:pt x="4829" y="4543"/>
                </a:lnTo>
                <a:close/>
                <a:moveTo>
                  <a:pt x="1582" y="6411"/>
                </a:moveTo>
                <a:cubicBezTo>
                  <a:pt x="1803" y="6411"/>
                  <a:pt x="1981" y="6582"/>
                  <a:pt x="1981" y="6794"/>
                </a:cubicBezTo>
                <a:cubicBezTo>
                  <a:pt x="1981" y="7006"/>
                  <a:pt x="1803" y="7179"/>
                  <a:pt x="1582" y="7179"/>
                </a:cubicBezTo>
                <a:cubicBezTo>
                  <a:pt x="1360" y="7179"/>
                  <a:pt x="1180" y="7006"/>
                  <a:pt x="1180" y="6794"/>
                </a:cubicBezTo>
                <a:cubicBezTo>
                  <a:pt x="1180" y="6582"/>
                  <a:pt x="1360" y="6411"/>
                  <a:pt x="1582" y="6411"/>
                </a:cubicBezTo>
                <a:close/>
                <a:moveTo>
                  <a:pt x="4847" y="8417"/>
                </a:moveTo>
                <a:lnTo>
                  <a:pt x="6592" y="10773"/>
                </a:lnTo>
                <a:lnTo>
                  <a:pt x="4847" y="10773"/>
                </a:lnTo>
                <a:lnTo>
                  <a:pt x="4847" y="8417"/>
                </a:lnTo>
                <a:close/>
                <a:moveTo>
                  <a:pt x="7086" y="8417"/>
                </a:moveTo>
                <a:lnTo>
                  <a:pt x="9395" y="8417"/>
                </a:lnTo>
                <a:lnTo>
                  <a:pt x="11140" y="10773"/>
                </a:lnTo>
                <a:lnTo>
                  <a:pt x="8831" y="10773"/>
                </a:lnTo>
                <a:lnTo>
                  <a:pt x="7086" y="8417"/>
                </a:lnTo>
                <a:close/>
                <a:moveTo>
                  <a:pt x="11633" y="8417"/>
                </a:moveTo>
                <a:lnTo>
                  <a:pt x="13942" y="8417"/>
                </a:lnTo>
                <a:lnTo>
                  <a:pt x="15687" y="10773"/>
                </a:lnTo>
                <a:lnTo>
                  <a:pt x="13378" y="10773"/>
                </a:lnTo>
                <a:lnTo>
                  <a:pt x="11633" y="8417"/>
                </a:lnTo>
                <a:close/>
                <a:moveTo>
                  <a:pt x="16181" y="8417"/>
                </a:moveTo>
                <a:lnTo>
                  <a:pt x="18490" y="8417"/>
                </a:lnTo>
                <a:lnTo>
                  <a:pt x="20235" y="10773"/>
                </a:lnTo>
                <a:lnTo>
                  <a:pt x="17926" y="10773"/>
                </a:lnTo>
                <a:lnTo>
                  <a:pt x="16181" y="8417"/>
                </a:lnTo>
                <a:close/>
                <a:moveTo>
                  <a:pt x="1932" y="9052"/>
                </a:moveTo>
                <a:cubicBezTo>
                  <a:pt x="2203" y="9012"/>
                  <a:pt x="2433" y="9233"/>
                  <a:pt x="2392" y="9492"/>
                </a:cubicBezTo>
                <a:cubicBezTo>
                  <a:pt x="2366" y="9654"/>
                  <a:pt x="2228" y="9786"/>
                  <a:pt x="2059" y="9811"/>
                </a:cubicBezTo>
                <a:cubicBezTo>
                  <a:pt x="1788" y="9851"/>
                  <a:pt x="1558" y="9630"/>
                  <a:pt x="1599" y="9371"/>
                </a:cubicBezTo>
                <a:cubicBezTo>
                  <a:pt x="1625" y="9209"/>
                  <a:pt x="1763" y="9077"/>
                  <a:pt x="1932" y="9052"/>
                </a:cubicBezTo>
                <a:close/>
                <a:moveTo>
                  <a:pt x="3766" y="9052"/>
                </a:moveTo>
                <a:cubicBezTo>
                  <a:pt x="4036" y="9012"/>
                  <a:pt x="4267" y="9233"/>
                  <a:pt x="4225" y="9492"/>
                </a:cubicBezTo>
                <a:cubicBezTo>
                  <a:pt x="4199" y="9654"/>
                  <a:pt x="4061" y="9786"/>
                  <a:pt x="3892" y="9811"/>
                </a:cubicBezTo>
                <a:cubicBezTo>
                  <a:pt x="3622" y="9851"/>
                  <a:pt x="3391" y="9630"/>
                  <a:pt x="3433" y="9371"/>
                </a:cubicBezTo>
                <a:cubicBezTo>
                  <a:pt x="3458" y="9209"/>
                  <a:pt x="3597" y="9077"/>
                  <a:pt x="3766" y="9052"/>
                </a:cubicBezTo>
                <a:close/>
                <a:moveTo>
                  <a:pt x="2513" y="13900"/>
                </a:moveTo>
                <a:lnTo>
                  <a:pt x="19911" y="13900"/>
                </a:lnTo>
                <a:lnTo>
                  <a:pt x="19911" y="14399"/>
                </a:lnTo>
                <a:lnTo>
                  <a:pt x="2513" y="14399"/>
                </a:lnTo>
                <a:lnTo>
                  <a:pt x="2513" y="13900"/>
                </a:lnTo>
                <a:close/>
                <a:moveTo>
                  <a:pt x="2513" y="17423"/>
                </a:moveTo>
                <a:lnTo>
                  <a:pt x="19911" y="17423"/>
                </a:lnTo>
                <a:lnTo>
                  <a:pt x="19911" y="17923"/>
                </a:lnTo>
                <a:lnTo>
                  <a:pt x="2513" y="17923"/>
                </a:lnTo>
                <a:lnTo>
                  <a:pt x="2513" y="17423"/>
                </a:lnTo>
                <a:close/>
              </a:path>
            </a:pathLst>
          </a:custGeom>
          <a:solidFill>
            <a:srgbClr val="F1903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5" name="Line"/>
          <p:cNvSpPr/>
          <p:nvPr/>
        </p:nvSpPr>
        <p:spPr>
          <a:xfrm>
            <a:off x="5888801" y="4315614"/>
            <a:ext cx="12606398" cy="1"/>
          </a:xfrm>
          <a:prstGeom prst="line">
            <a:avLst/>
          </a:prstGeom>
          <a:ln w="25400">
            <a:solidFill>
              <a:srgbClr val="F1903D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6" name="SCENARIU"/>
          <p:cNvSpPr txBox="1"/>
          <p:nvPr/>
        </p:nvSpPr>
        <p:spPr>
          <a:xfrm>
            <a:off x="6937557" y="3311927"/>
            <a:ext cx="2767077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1C676B"/>
                </a:solidFill>
              </a:defRPr>
            </a:lvl1pPr>
          </a:lstStyle>
          <a:p>
            <a:pPr/>
            <a:r>
              <a:t>SCENARIU</a:t>
            </a:r>
          </a:p>
        </p:txBody>
      </p:sp>
      <p:sp>
        <p:nvSpPr>
          <p:cNvPr id="297" name="O nouă acțiune de împădurire cu Picea Albies (molid) va avea loc în PN Retezat. Ca specialiști GIS trebuie să furnizăm o hartă cu locațiile optime."/>
          <p:cNvSpPr txBox="1"/>
          <p:nvPr/>
        </p:nvSpPr>
        <p:spPr>
          <a:xfrm>
            <a:off x="5876594" y="4587706"/>
            <a:ext cx="12630811" cy="85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2500">
                <a:solidFill>
                  <a:srgbClr val="1C676B"/>
                </a:solidFill>
              </a:defRPr>
            </a:lvl1pPr>
          </a:lstStyle>
          <a:p>
            <a:pPr/>
            <a:r>
              <a:t>O nouă acțiune de împădurire cu Picea Albies (molid) va avea loc în PN Retezat. Ca specialiști GIS trebuie să furnizăm o hartă cu locațiile optime.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2" name="De ținut minte!"/>
          <p:cNvSpPr txBox="1"/>
          <p:nvPr/>
        </p:nvSpPr>
        <p:spPr>
          <a:xfrm>
            <a:off x="8539200" y="1926200"/>
            <a:ext cx="7305600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4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De ținut minte!</a:t>
            </a:r>
          </a:p>
        </p:txBody>
      </p:sp>
      <p:sp>
        <p:nvSpPr>
          <p:cNvPr id="303" name="Toate instrumentele se găsesc și în Processing Toolbox.…"/>
          <p:cNvSpPr txBox="1"/>
          <p:nvPr/>
        </p:nvSpPr>
        <p:spPr>
          <a:xfrm>
            <a:off x="1606956" y="3566260"/>
            <a:ext cx="20455637" cy="7028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9000" indent="-889000" algn="l">
              <a:lnSpc>
                <a:spcPct val="150000"/>
              </a:lnSpc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Toate instrumentele se găsesc </a:t>
            </a:r>
            <a:r>
              <a:rPr b="1"/>
              <a:t>și</a:t>
            </a:r>
            <a:r>
              <a:t> în </a:t>
            </a:r>
            <a:r>
              <a:rPr b="1"/>
              <a:t>Processing Toolbox</a:t>
            </a:r>
            <a:r>
              <a:t>.</a:t>
            </a:r>
          </a:p>
          <a:p>
            <a:pPr marL="889000" indent="-889000" algn="l">
              <a:lnSpc>
                <a:spcPct val="150000"/>
              </a:lnSpc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Inainte de a folosi un instrument, citiți </a:t>
            </a:r>
            <a:r>
              <a:rPr i="1"/>
              <a:t>prospectul </a:t>
            </a:r>
            <a:r>
              <a:t>:) -&gt; Help</a:t>
            </a:r>
          </a:p>
          <a:p>
            <a:pPr marL="889000" indent="-889000" algn="l">
              <a:lnSpc>
                <a:spcPct val="150000"/>
              </a:lnSpc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Țineți cont de dimensiunea pixelului:</a:t>
            </a:r>
          </a:p>
          <a:p>
            <a:pPr lvl="1" marL="1270000" indent="-635000" algn="l">
              <a:lnSpc>
                <a:spcPct val="150000"/>
              </a:lnSpc>
              <a:buSzPct val="125000"/>
              <a:buChar char="•"/>
              <a:defRPr b="0" sz="4000">
                <a:solidFill>
                  <a:srgbClr val="1C676B"/>
                </a:solidFill>
              </a:defRPr>
            </a:pPr>
            <a:r>
              <a:t>Dacă folosiți ca input 2 fișiere raster, pixelul trebuie să aibă aceeasi dimensiune!</a:t>
            </a:r>
          </a:p>
          <a:p>
            <a:pPr marL="889000" indent="-889000" algn="l">
              <a:lnSpc>
                <a:spcPct val="150000"/>
              </a:lnSpc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Cel mai uzual format raster este formatul </a:t>
            </a:r>
            <a:r>
              <a:rPr b="1"/>
              <a:t>GeoTiff</a:t>
            </a:r>
            <a:r>
              <a:t>.</a:t>
            </a:r>
          </a:p>
          <a:p>
            <a:pPr marL="889000" indent="-889000" algn="l">
              <a:lnSpc>
                <a:spcPct val="150000"/>
              </a:lnSpc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QGIS permite folosirea și a altor </a:t>
            </a:r>
            <a:r>
              <a:rPr i="1"/>
              <a:t>provideri</a:t>
            </a:r>
            <a:r>
              <a:t> pentru lucrul cu fișiere raster:</a:t>
            </a:r>
          </a:p>
          <a:p>
            <a:pPr lvl="1" marL="1270000" indent="-635000" algn="l">
              <a:lnSpc>
                <a:spcPct val="150000"/>
              </a:lnSpc>
              <a:buSzPct val="125000"/>
              <a:buChar char="•"/>
              <a:defRPr b="0" sz="4000">
                <a:solidFill>
                  <a:srgbClr val="1C676B"/>
                </a:solidFill>
              </a:defRPr>
            </a:pPr>
            <a:r>
              <a:t>SAGA, GRASS, LASTools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23856266" y="13042154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8" name="Studenți și elevi…"/>
          <p:cNvSpPr txBox="1"/>
          <p:nvPr/>
        </p:nvSpPr>
        <p:spPr>
          <a:xfrm>
            <a:off x="6119812" y="4103699"/>
            <a:ext cx="12144376" cy="4982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lnSpc>
                <a:spcPct val="150000"/>
              </a:lnSpc>
              <a:defRPr b="0" sz="45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Studenți și elevi</a:t>
            </a:r>
          </a:p>
          <a:p>
            <a:pPr defTabSz="821531">
              <a:lnSpc>
                <a:spcPct val="150000"/>
              </a:lnSpc>
              <a:defRPr b="0" sz="45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Profesori din pre-universitar</a:t>
            </a:r>
          </a:p>
          <a:p>
            <a:pPr defTabSz="821531">
              <a:lnSpc>
                <a:spcPct val="150000"/>
              </a:lnSpc>
              <a:defRPr b="0" sz="45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Profesori din universitar</a:t>
            </a:r>
          </a:p>
          <a:p>
            <a:pPr defTabSz="821531">
              <a:lnSpc>
                <a:spcPct val="150000"/>
              </a:lnSpc>
              <a:defRPr b="0" sz="45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Angajați din mediul public sau privat</a:t>
            </a:r>
          </a:p>
          <a:p>
            <a:pPr defTabSz="821531">
              <a:lnSpc>
                <a:spcPct val="150000"/>
              </a:lnSpc>
              <a:defRPr b="0" sz="45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Pasionați</a:t>
            </a:r>
          </a:p>
        </p:txBody>
      </p:sp>
      <p:sp>
        <p:nvSpPr>
          <p:cNvPr id="139" name="Cine poate participa?"/>
          <p:cNvSpPr txBox="1"/>
          <p:nvPr/>
        </p:nvSpPr>
        <p:spPr>
          <a:xfrm>
            <a:off x="6848322" y="1926200"/>
            <a:ext cx="10687356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4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Cine poate participa?</a:t>
            </a:r>
          </a:p>
        </p:txBody>
      </p:sp>
      <p:grpSp>
        <p:nvGrpSpPr>
          <p:cNvPr id="142" name="Group"/>
          <p:cNvGrpSpPr/>
          <p:nvPr/>
        </p:nvGrpSpPr>
        <p:grpSpPr>
          <a:xfrm>
            <a:off x="3296875" y="8410071"/>
            <a:ext cx="17790250" cy="4788001"/>
            <a:chOff x="0" y="0"/>
            <a:chExt cx="17790248" cy="4787999"/>
          </a:xfrm>
        </p:grpSpPr>
        <p:sp>
          <p:nvSpPr>
            <p:cNvPr id="140" name="0"/>
            <p:cNvSpPr txBox="1"/>
            <p:nvPr/>
          </p:nvSpPr>
          <p:spPr>
            <a:xfrm>
              <a:off x="0" y="0"/>
              <a:ext cx="2303273" cy="478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1000">
                  <a:solidFill>
                    <a:srgbClr val="1C676B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41" name="Experiență"/>
            <p:cNvSpPr txBox="1"/>
            <p:nvPr/>
          </p:nvSpPr>
          <p:spPr>
            <a:xfrm>
              <a:off x="3167090" y="1487713"/>
              <a:ext cx="14623159" cy="1812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pc="5649" sz="11300">
                  <a:solidFill>
                    <a:srgbClr val="1C676B"/>
                  </a:solidFill>
                </a:defRPr>
              </a:lvl1pPr>
            </a:lstStyle>
            <a:p>
              <a:pPr/>
              <a:r>
                <a:t>Experiență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8" name="?"/>
          <p:cNvSpPr txBox="1"/>
          <p:nvPr/>
        </p:nvSpPr>
        <p:spPr>
          <a:xfrm>
            <a:off x="9240303" y="1381947"/>
            <a:ext cx="5903393" cy="12479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1400">
                <a:solidFill>
                  <a:srgbClr val="A9A9A9"/>
                </a:solidFill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09" name="Întrebări"/>
          <p:cNvSpPr txBox="1"/>
          <p:nvPr/>
        </p:nvSpPr>
        <p:spPr>
          <a:xfrm>
            <a:off x="10089261" y="1926200"/>
            <a:ext cx="4205479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4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Întrebări</a:t>
            </a:r>
          </a:p>
        </p:txBody>
      </p:sp>
      <p:sp>
        <p:nvSpPr>
          <p:cNvPr id="310" name="ionut@gistm.ro"/>
          <p:cNvSpPr txBox="1"/>
          <p:nvPr/>
        </p:nvSpPr>
        <p:spPr>
          <a:xfrm>
            <a:off x="10106711" y="10427069"/>
            <a:ext cx="417057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4800">
                <a:solidFill>
                  <a:srgbClr val="1C676B"/>
                </a:solidFill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ionut@gistm.ro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3" name="keep_calm_and_google_it.png" descr="keep_calm_and_google_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82562" y="1637999"/>
            <a:ext cx="9018877" cy="10884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6" name="feedback.png" descr="feedb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0498" y="3502725"/>
            <a:ext cx="21063004" cy="6710550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Feedback"/>
          <p:cNvSpPr txBox="1"/>
          <p:nvPr/>
        </p:nvSpPr>
        <p:spPr>
          <a:xfrm>
            <a:off x="9694011" y="1926200"/>
            <a:ext cx="4995978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4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Feedback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0" name="Următoarea sesiune"/>
          <p:cNvSpPr txBox="1"/>
          <p:nvPr/>
        </p:nvSpPr>
        <p:spPr>
          <a:xfrm>
            <a:off x="7203566" y="1926200"/>
            <a:ext cx="9976867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4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Următoarea sesiune</a:t>
            </a:r>
          </a:p>
        </p:txBody>
      </p:sp>
      <p:sp>
        <p:nvSpPr>
          <p:cNvPr id="321" name="QGIS - Stilizare și etichetare"/>
          <p:cNvSpPr txBox="1"/>
          <p:nvPr/>
        </p:nvSpPr>
        <p:spPr>
          <a:xfrm>
            <a:off x="2924098" y="4115122"/>
            <a:ext cx="18535803" cy="178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QGIS - Stilizare și etichetare</a:t>
            </a:r>
          </a:p>
        </p:txBody>
      </p:sp>
      <p:grpSp>
        <p:nvGrpSpPr>
          <p:cNvPr id="328" name="Group"/>
          <p:cNvGrpSpPr/>
          <p:nvPr/>
        </p:nvGrpSpPr>
        <p:grpSpPr>
          <a:xfrm>
            <a:off x="8758194" y="6481200"/>
            <a:ext cx="6867613" cy="2810434"/>
            <a:chOff x="0" y="0"/>
            <a:chExt cx="6867612" cy="2810433"/>
          </a:xfrm>
        </p:grpSpPr>
        <p:grpSp>
          <p:nvGrpSpPr>
            <p:cNvPr id="324" name="Group"/>
            <p:cNvGrpSpPr/>
            <p:nvPr/>
          </p:nvGrpSpPr>
          <p:grpSpPr>
            <a:xfrm>
              <a:off x="4057178" y="0"/>
              <a:ext cx="2810435" cy="2810434"/>
              <a:chOff x="0" y="0"/>
              <a:chExt cx="2810433" cy="2810433"/>
            </a:xfrm>
          </p:grpSpPr>
          <p:sp>
            <p:nvSpPr>
              <p:cNvPr id="322" name="Circle"/>
              <p:cNvSpPr/>
              <p:nvPr/>
            </p:nvSpPr>
            <p:spPr>
              <a:xfrm>
                <a:off x="0" y="0"/>
                <a:ext cx="2810434" cy="281043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F1903D"/>
                </a:solidFill>
                <a:prstDash val="solid"/>
                <a:miter lim="400000"/>
              </a:ln>
              <a:effectLst>
                <a:outerShdw sx="100000" sy="100000" kx="0" ky="0" algn="b" rotWithShape="0" blurRad="3302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23" name="Hard Hat"/>
              <p:cNvSpPr/>
              <p:nvPr/>
            </p:nvSpPr>
            <p:spPr>
              <a:xfrm>
                <a:off x="397673" y="669061"/>
                <a:ext cx="2015088" cy="1472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32" h="21598" fill="norm" stroke="1" extrusionOk="0">
                    <a:moveTo>
                      <a:pt x="11053" y="7"/>
                    </a:moveTo>
                    <a:cubicBezTo>
                      <a:pt x="7721" y="139"/>
                      <a:pt x="6059" y="2127"/>
                      <a:pt x="6059" y="2127"/>
                    </a:cubicBezTo>
                    <a:lnTo>
                      <a:pt x="5803" y="3834"/>
                    </a:lnTo>
                    <a:cubicBezTo>
                      <a:pt x="5803" y="3834"/>
                      <a:pt x="5222" y="4020"/>
                      <a:pt x="4792" y="4448"/>
                    </a:cubicBezTo>
                    <a:cubicBezTo>
                      <a:pt x="4385" y="5063"/>
                      <a:pt x="2953" y="9651"/>
                      <a:pt x="2899" y="12513"/>
                    </a:cubicBezTo>
                    <a:cubicBezTo>
                      <a:pt x="2256" y="13081"/>
                      <a:pt x="708" y="14554"/>
                      <a:pt x="276" y="15081"/>
                    </a:cubicBezTo>
                    <a:cubicBezTo>
                      <a:pt x="-155" y="15608"/>
                      <a:pt x="-49" y="16081"/>
                      <a:pt x="368" y="16081"/>
                    </a:cubicBezTo>
                    <a:cubicBezTo>
                      <a:pt x="1562" y="16081"/>
                      <a:pt x="19822" y="16156"/>
                      <a:pt x="20532" y="16182"/>
                    </a:cubicBezTo>
                    <a:cubicBezTo>
                      <a:pt x="21445" y="16216"/>
                      <a:pt x="20972" y="14826"/>
                      <a:pt x="20194" y="13700"/>
                    </a:cubicBezTo>
                    <a:cubicBezTo>
                      <a:pt x="20346" y="5609"/>
                      <a:pt x="15532" y="148"/>
                      <a:pt x="11741" y="7"/>
                    </a:cubicBezTo>
                    <a:cubicBezTo>
                      <a:pt x="11504" y="-2"/>
                      <a:pt x="11275" y="-2"/>
                      <a:pt x="11053" y="7"/>
                    </a:cubicBezTo>
                    <a:close/>
                    <a:moveTo>
                      <a:pt x="8401" y="16605"/>
                    </a:moveTo>
                    <a:lnTo>
                      <a:pt x="20020" y="21598"/>
                    </a:lnTo>
                    <a:lnTo>
                      <a:pt x="20651" y="18704"/>
                    </a:lnTo>
                    <a:cubicBezTo>
                      <a:pt x="20651" y="18704"/>
                      <a:pt x="18326" y="17827"/>
                      <a:pt x="17512" y="17501"/>
                    </a:cubicBezTo>
                    <a:cubicBezTo>
                      <a:pt x="17000" y="17296"/>
                      <a:pt x="16863" y="16883"/>
                      <a:pt x="16832" y="16605"/>
                    </a:cubicBezTo>
                    <a:lnTo>
                      <a:pt x="8401" y="16605"/>
                    </a:lnTo>
                    <a:close/>
                    <a:moveTo>
                      <a:pt x="15198" y="17723"/>
                    </a:moveTo>
                    <a:cubicBezTo>
                      <a:pt x="15230" y="17718"/>
                      <a:pt x="15261" y="17720"/>
                      <a:pt x="15294" y="17734"/>
                    </a:cubicBezTo>
                    <a:cubicBezTo>
                      <a:pt x="15423" y="17790"/>
                      <a:pt x="15498" y="17982"/>
                      <a:pt x="15458" y="18164"/>
                    </a:cubicBezTo>
                    <a:cubicBezTo>
                      <a:pt x="15419" y="18346"/>
                      <a:pt x="15282" y="18448"/>
                      <a:pt x="15152" y="18392"/>
                    </a:cubicBezTo>
                    <a:cubicBezTo>
                      <a:pt x="15023" y="18337"/>
                      <a:pt x="14949" y="18145"/>
                      <a:pt x="14988" y="17963"/>
                    </a:cubicBezTo>
                    <a:cubicBezTo>
                      <a:pt x="15018" y="17827"/>
                      <a:pt x="15104" y="17737"/>
                      <a:pt x="15198" y="17723"/>
                    </a:cubicBezTo>
                    <a:close/>
                    <a:moveTo>
                      <a:pt x="16056" y="18090"/>
                    </a:moveTo>
                    <a:cubicBezTo>
                      <a:pt x="16088" y="18085"/>
                      <a:pt x="16121" y="18090"/>
                      <a:pt x="16153" y="18104"/>
                    </a:cubicBezTo>
                    <a:cubicBezTo>
                      <a:pt x="16283" y="18159"/>
                      <a:pt x="16355" y="18351"/>
                      <a:pt x="16316" y="18533"/>
                    </a:cubicBezTo>
                    <a:cubicBezTo>
                      <a:pt x="16276" y="18715"/>
                      <a:pt x="16140" y="18817"/>
                      <a:pt x="16010" y="18762"/>
                    </a:cubicBezTo>
                    <a:cubicBezTo>
                      <a:pt x="15881" y="18707"/>
                      <a:pt x="15808" y="18514"/>
                      <a:pt x="15848" y="18332"/>
                    </a:cubicBezTo>
                    <a:cubicBezTo>
                      <a:pt x="15877" y="18196"/>
                      <a:pt x="15961" y="18104"/>
                      <a:pt x="16056" y="18090"/>
                    </a:cubicBezTo>
                    <a:close/>
                    <a:moveTo>
                      <a:pt x="16916" y="18457"/>
                    </a:moveTo>
                    <a:cubicBezTo>
                      <a:pt x="16947" y="18452"/>
                      <a:pt x="16980" y="18457"/>
                      <a:pt x="17013" y="18471"/>
                    </a:cubicBezTo>
                    <a:cubicBezTo>
                      <a:pt x="17142" y="18526"/>
                      <a:pt x="17215" y="18719"/>
                      <a:pt x="17175" y="18901"/>
                    </a:cubicBezTo>
                    <a:cubicBezTo>
                      <a:pt x="17136" y="19082"/>
                      <a:pt x="16999" y="19185"/>
                      <a:pt x="16870" y="19129"/>
                    </a:cubicBezTo>
                    <a:cubicBezTo>
                      <a:pt x="16740" y="19074"/>
                      <a:pt x="16668" y="18881"/>
                      <a:pt x="16707" y="18700"/>
                    </a:cubicBezTo>
                    <a:cubicBezTo>
                      <a:pt x="16737" y="18563"/>
                      <a:pt x="16821" y="18471"/>
                      <a:pt x="16916" y="18457"/>
                    </a:cubicBezTo>
                    <a:close/>
                    <a:moveTo>
                      <a:pt x="17775" y="18824"/>
                    </a:moveTo>
                    <a:cubicBezTo>
                      <a:pt x="17807" y="18820"/>
                      <a:pt x="17838" y="18824"/>
                      <a:pt x="17870" y="18838"/>
                    </a:cubicBezTo>
                    <a:cubicBezTo>
                      <a:pt x="18000" y="18894"/>
                      <a:pt x="18074" y="19086"/>
                      <a:pt x="18035" y="19268"/>
                    </a:cubicBezTo>
                    <a:cubicBezTo>
                      <a:pt x="17995" y="19450"/>
                      <a:pt x="17858" y="19552"/>
                      <a:pt x="17729" y="19496"/>
                    </a:cubicBezTo>
                    <a:cubicBezTo>
                      <a:pt x="17600" y="19441"/>
                      <a:pt x="17527" y="19249"/>
                      <a:pt x="17566" y="19067"/>
                    </a:cubicBezTo>
                    <a:cubicBezTo>
                      <a:pt x="17596" y="18930"/>
                      <a:pt x="17680" y="18838"/>
                      <a:pt x="17775" y="18824"/>
                    </a:cubicBezTo>
                    <a:close/>
                    <a:moveTo>
                      <a:pt x="18633" y="19194"/>
                    </a:moveTo>
                    <a:cubicBezTo>
                      <a:pt x="18664" y="19189"/>
                      <a:pt x="18697" y="19192"/>
                      <a:pt x="18730" y="19205"/>
                    </a:cubicBezTo>
                    <a:cubicBezTo>
                      <a:pt x="18859" y="19261"/>
                      <a:pt x="18932" y="19453"/>
                      <a:pt x="18892" y="19635"/>
                    </a:cubicBezTo>
                    <a:cubicBezTo>
                      <a:pt x="18853" y="19817"/>
                      <a:pt x="18716" y="19919"/>
                      <a:pt x="18587" y="19864"/>
                    </a:cubicBezTo>
                    <a:cubicBezTo>
                      <a:pt x="18457" y="19808"/>
                      <a:pt x="18385" y="19616"/>
                      <a:pt x="18424" y="19434"/>
                    </a:cubicBezTo>
                    <a:cubicBezTo>
                      <a:pt x="18454" y="19298"/>
                      <a:pt x="18538" y="19208"/>
                      <a:pt x="18633" y="19194"/>
                    </a:cubicBezTo>
                    <a:close/>
                    <a:moveTo>
                      <a:pt x="19492" y="19561"/>
                    </a:moveTo>
                    <a:cubicBezTo>
                      <a:pt x="19524" y="19556"/>
                      <a:pt x="19557" y="19559"/>
                      <a:pt x="19589" y="19573"/>
                    </a:cubicBezTo>
                    <a:cubicBezTo>
                      <a:pt x="19719" y="19628"/>
                      <a:pt x="19791" y="19820"/>
                      <a:pt x="19752" y="20002"/>
                    </a:cubicBezTo>
                    <a:cubicBezTo>
                      <a:pt x="19712" y="20184"/>
                      <a:pt x="19576" y="20288"/>
                      <a:pt x="19446" y="20233"/>
                    </a:cubicBezTo>
                    <a:cubicBezTo>
                      <a:pt x="19317" y="20178"/>
                      <a:pt x="19244" y="19985"/>
                      <a:pt x="19284" y="19804"/>
                    </a:cubicBezTo>
                    <a:cubicBezTo>
                      <a:pt x="19313" y="19667"/>
                      <a:pt x="19397" y="19575"/>
                      <a:pt x="19492" y="19561"/>
                    </a:cubicBezTo>
                    <a:close/>
                  </a:path>
                </a:pathLst>
              </a:custGeom>
              <a:solidFill>
                <a:srgbClr val="EE79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b="0">
                    <a:solidFill>
                      <a:srgbClr val="EE7913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327" name="Group"/>
            <p:cNvGrpSpPr/>
            <p:nvPr/>
          </p:nvGrpSpPr>
          <p:grpSpPr>
            <a:xfrm>
              <a:off x="0" y="75251"/>
              <a:ext cx="2659931" cy="2659932"/>
              <a:chOff x="0" y="0"/>
              <a:chExt cx="2659930" cy="2659930"/>
            </a:xfrm>
          </p:grpSpPr>
          <p:sp>
            <p:nvSpPr>
              <p:cNvPr id="325" name="Circle"/>
              <p:cNvSpPr/>
              <p:nvPr/>
            </p:nvSpPr>
            <p:spPr>
              <a:xfrm>
                <a:off x="0" y="0"/>
                <a:ext cx="2659931" cy="265993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F1903D"/>
                </a:solidFill>
                <a:prstDash val="solid"/>
                <a:miter lim="400000"/>
              </a:ln>
              <a:effectLst>
                <a:outerShdw sx="100000" sy="100000" kx="0" ky="0" algn="b" rotWithShape="0" blurRad="3302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26" name="Computer"/>
              <p:cNvSpPr/>
              <p:nvPr/>
            </p:nvSpPr>
            <p:spPr>
              <a:xfrm>
                <a:off x="339328" y="535781"/>
                <a:ext cx="1954408" cy="15771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600" fill="norm" stroke="1" extrusionOk="0">
                    <a:moveTo>
                      <a:pt x="464" y="0"/>
                    </a:moveTo>
                    <a:cubicBezTo>
                      <a:pt x="210" y="0"/>
                      <a:pt x="0" y="261"/>
                      <a:pt x="0" y="575"/>
                    </a:cubicBezTo>
                    <a:lnTo>
                      <a:pt x="0" y="17777"/>
                    </a:lnTo>
                    <a:cubicBezTo>
                      <a:pt x="0" y="18091"/>
                      <a:pt x="210" y="18354"/>
                      <a:pt x="464" y="18354"/>
                    </a:cubicBezTo>
                    <a:lnTo>
                      <a:pt x="9148" y="18354"/>
                    </a:lnTo>
                    <a:lnTo>
                      <a:pt x="9116" y="18513"/>
                    </a:lnTo>
                    <a:lnTo>
                      <a:pt x="8753" y="20763"/>
                    </a:lnTo>
                    <a:lnTo>
                      <a:pt x="7690" y="20763"/>
                    </a:lnTo>
                    <a:lnTo>
                      <a:pt x="7690" y="21600"/>
                    </a:lnTo>
                    <a:lnTo>
                      <a:pt x="10486" y="21600"/>
                    </a:lnTo>
                    <a:lnTo>
                      <a:pt x="11107" y="21600"/>
                    </a:lnTo>
                    <a:lnTo>
                      <a:pt x="13905" y="21600"/>
                    </a:lnTo>
                    <a:lnTo>
                      <a:pt x="13905" y="20763"/>
                    </a:lnTo>
                    <a:lnTo>
                      <a:pt x="12842" y="20763"/>
                    </a:lnTo>
                    <a:lnTo>
                      <a:pt x="12479" y="18513"/>
                    </a:lnTo>
                    <a:lnTo>
                      <a:pt x="12452" y="18354"/>
                    </a:lnTo>
                    <a:lnTo>
                      <a:pt x="21131" y="18354"/>
                    </a:lnTo>
                    <a:cubicBezTo>
                      <a:pt x="21384" y="18354"/>
                      <a:pt x="21595" y="18091"/>
                      <a:pt x="21595" y="17777"/>
                    </a:cubicBezTo>
                    <a:lnTo>
                      <a:pt x="21595" y="575"/>
                    </a:lnTo>
                    <a:cubicBezTo>
                      <a:pt x="21600" y="261"/>
                      <a:pt x="21389" y="0"/>
                      <a:pt x="21136" y="0"/>
                    </a:cubicBezTo>
                    <a:lnTo>
                      <a:pt x="464" y="0"/>
                    </a:lnTo>
                    <a:close/>
                    <a:moveTo>
                      <a:pt x="10800" y="542"/>
                    </a:moveTo>
                    <a:cubicBezTo>
                      <a:pt x="10913" y="542"/>
                      <a:pt x="11006" y="650"/>
                      <a:pt x="11006" y="797"/>
                    </a:cubicBezTo>
                    <a:cubicBezTo>
                      <a:pt x="11006" y="937"/>
                      <a:pt x="10913" y="1052"/>
                      <a:pt x="10800" y="1052"/>
                    </a:cubicBezTo>
                    <a:cubicBezTo>
                      <a:pt x="10686" y="1052"/>
                      <a:pt x="10594" y="937"/>
                      <a:pt x="10594" y="797"/>
                    </a:cubicBezTo>
                    <a:cubicBezTo>
                      <a:pt x="10594" y="656"/>
                      <a:pt x="10686" y="542"/>
                      <a:pt x="10800" y="542"/>
                    </a:cubicBezTo>
                    <a:close/>
                    <a:moveTo>
                      <a:pt x="1242" y="1734"/>
                    </a:moveTo>
                    <a:lnTo>
                      <a:pt x="20358" y="1734"/>
                    </a:lnTo>
                    <a:lnTo>
                      <a:pt x="20358" y="15233"/>
                    </a:lnTo>
                    <a:lnTo>
                      <a:pt x="1242" y="15233"/>
                    </a:lnTo>
                    <a:lnTo>
                      <a:pt x="1242" y="1734"/>
                    </a:lnTo>
                    <a:close/>
                  </a:path>
                </a:pathLst>
              </a:custGeom>
              <a:solidFill>
                <a:srgbClr val="EE79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sp>
        <p:nvSpPr>
          <p:cNvPr id="329" name="Propriul laptop!"/>
          <p:cNvSpPr txBox="1"/>
          <p:nvPr/>
        </p:nvSpPr>
        <p:spPr>
          <a:xfrm>
            <a:off x="10051846" y="9875720"/>
            <a:ext cx="428030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4800">
                <a:solidFill>
                  <a:srgbClr val="1C676B"/>
                </a:solidFill>
              </a:defRPr>
            </a:lvl1pPr>
          </a:lstStyle>
          <a:p>
            <a:pPr/>
            <a:r>
              <a:t>Propriul laptop!</a:t>
            </a:r>
          </a:p>
        </p:txBody>
      </p:sp>
      <p:sp>
        <p:nvSpPr>
          <p:cNvPr id="330" name="Vezi toate activitățile pe www.gistm.ro"/>
          <p:cNvSpPr txBox="1"/>
          <p:nvPr/>
        </p:nvSpPr>
        <p:spPr>
          <a:xfrm>
            <a:off x="6976414" y="11088061"/>
            <a:ext cx="1043117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900"/>
              </a:spcBef>
              <a:defRPr b="0" sz="4800">
                <a:solidFill>
                  <a:srgbClr val="1C676B"/>
                </a:solidFill>
              </a:defRPr>
            </a:pPr>
            <a:r>
              <a:t>Vezi toate activitățile pe </a:t>
            </a:r>
            <a:r>
              <a:rPr>
                <a:hlinkClick r:id="rId2" invalidUrl="" action="" tgtFrame="" tooltip="" history="1" highlightClick="0" endSnd="0"/>
              </a:rPr>
              <a:t>www.gistm.ro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3" name="Mulțumesc!"/>
          <p:cNvSpPr txBox="1"/>
          <p:nvPr/>
        </p:nvSpPr>
        <p:spPr>
          <a:xfrm>
            <a:off x="8301481" y="5964229"/>
            <a:ext cx="7781037" cy="1787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Mulțumesc!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"/>
          <p:cNvSpPr/>
          <p:nvPr/>
        </p:nvSpPr>
        <p:spPr>
          <a:xfrm>
            <a:off x="0" y="0"/>
            <a:ext cx="24384000" cy="4457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cubicBezTo>
                  <a:pt x="3590" y="19768"/>
                  <a:pt x="7194" y="18851"/>
                  <a:pt x="10800" y="18851"/>
                </a:cubicBezTo>
                <a:cubicBezTo>
                  <a:pt x="14406" y="18851"/>
                  <a:pt x="18010" y="19768"/>
                  <a:pt x="21600" y="21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8B96B"/>
          </a:solidFill>
          <a:ln w="12700">
            <a:miter lim="400000"/>
          </a:ln>
          <a:effectLst>
            <a:outerShdw sx="100000" sy="100000" kx="0" ky="0" algn="b" rotWithShape="0" blurRad="88900" dist="1270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5" name="Triangle"/>
          <p:cNvSpPr/>
          <p:nvPr/>
        </p:nvSpPr>
        <p:spPr>
          <a:xfrm rot="10800000">
            <a:off x="-1" y="0"/>
            <a:ext cx="24384001" cy="4457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1C676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6" name="Comunitatea GIS din Timișoara"/>
          <p:cNvSpPr txBox="1"/>
          <p:nvPr/>
        </p:nvSpPr>
        <p:spPr>
          <a:xfrm>
            <a:off x="11211179" y="730075"/>
            <a:ext cx="12934443" cy="113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800">
                <a:solidFill>
                  <a:srgbClr val="FFFFFF"/>
                </a:solidFill>
              </a:defRPr>
            </a:lvl1pPr>
          </a:lstStyle>
          <a:p>
            <a:pPr/>
            <a:r>
              <a:t>Comunitatea GIS din Timișoara</a:t>
            </a:r>
          </a:p>
        </p:txBody>
      </p:sp>
      <p:sp>
        <p:nvSpPr>
          <p:cNvPr id="147" name="www.gistm.ro"/>
          <p:cNvSpPr txBox="1"/>
          <p:nvPr/>
        </p:nvSpPr>
        <p:spPr>
          <a:xfrm>
            <a:off x="20687546" y="2332006"/>
            <a:ext cx="3461513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www.gistm.ro</a:t>
            </a:r>
          </a:p>
        </p:txBody>
      </p:sp>
      <p:pic>
        <p:nvPicPr>
          <p:cNvPr id="148" name="GISTM_logo_HD.png" descr="GISTM_logo_H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91" y="840851"/>
            <a:ext cx="7388695" cy="33552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49" name="qgis_analiza_raster.png" descr="qgis_analiza_rast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78200" y="5194300"/>
            <a:ext cx="17614900" cy="686020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23856266" y="13042154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" name="Veți înțelege ce este analiza raster…"/>
          <p:cNvSpPr txBox="1"/>
          <p:nvPr/>
        </p:nvSpPr>
        <p:spPr>
          <a:xfrm>
            <a:off x="1848691" y="4243984"/>
            <a:ext cx="21562061" cy="5228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9000" indent="-889000" algn="l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Veți înțelege ce este analiza raster</a:t>
            </a:r>
          </a:p>
          <a:p>
            <a:pPr marL="889000" indent="-889000" algn="l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Veți cunoaște modalitatea de a vizualiza un raster</a:t>
            </a:r>
          </a:p>
          <a:p>
            <a:pPr marL="889000" indent="-889000" algn="l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Vă veți familiariza cu câteva dintre instrumentele de analiză raster din QGIS</a:t>
            </a:r>
          </a:p>
          <a:p>
            <a:pPr marL="889000" indent="-889000" algn="l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Veți ști unde să căutați informații despre alte instrumente</a:t>
            </a:r>
          </a:p>
        </p:txBody>
      </p:sp>
      <p:sp>
        <p:nvSpPr>
          <p:cNvPr id="155" name="Obiective"/>
          <p:cNvSpPr txBox="1"/>
          <p:nvPr/>
        </p:nvSpPr>
        <p:spPr>
          <a:xfrm>
            <a:off x="9802291" y="1926200"/>
            <a:ext cx="4779418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4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Obiective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23856266" y="13042154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" name="Este procesul de manipulare a informațiilor spațiale pentru a extrage…"/>
          <p:cNvSpPr txBox="1"/>
          <p:nvPr/>
        </p:nvSpPr>
        <p:spPr>
          <a:xfrm>
            <a:off x="2786024" y="5915126"/>
            <a:ext cx="18811952" cy="1885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50000"/>
              </a:lnSpc>
              <a:defRPr b="0" sz="4800">
                <a:solidFill>
                  <a:srgbClr val="1C676B"/>
                </a:solidFill>
              </a:defRPr>
            </a:pPr>
            <a:r>
              <a:t>Este procesul de manipulare a informațiilor spațiale pentru a extrage</a:t>
            </a:r>
          </a:p>
          <a:p>
            <a:pPr algn="just">
              <a:lnSpc>
                <a:spcPct val="150000"/>
              </a:lnSpc>
              <a:defRPr b="0" sz="4800">
                <a:solidFill>
                  <a:srgbClr val="1C676B"/>
                </a:solidFill>
              </a:defRPr>
            </a:pPr>
            <a:r>
              <a:t>informații noi din datele originale.</a:t>
            </a:r>
          </a:p>
        </p:txBody>
      </p:sp>
      <p:sp>
        <p:nvSpPr>
          <p:cNvPr id="159" name="Analiză spațială"/>
          <p:cNvSpPr txBox="1"/>
          <p:nvPr/>
        </p:nvSpPr>
        <p:spPr>
          <a:xfrm>
            <a:off x="8280501" y="1926200"/>
            <a:ext cx="7822998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4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Analiză spațială</a:t>
            </a:r>
          </a:p>
        </p:txBody>
      </p:sp>
      <p:sp>
        <p:nvSpPr>
          <p:cNvPr id="160" name="Analiză vector.…"/>
          <p:cNvSpPr txBox="1"/>
          <p:nvPr/>
        </p:nvSpPr>
        <p:spPr>
          <a:xfrm>
            <a:off x="2786024" y="8616497"/>
            <a:ext cx="4223005" cy="1885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b="0" sz="4800">
                <a:solidFill>
                  <a:srgbClr val="1C676B"/>
                </a:solidFill>
              </a:defRPr>
            </a:pPr>
            <a:r>
              <a:t>Analiză vector.</a:t>
            </a:r>
          </a:p>
          <a:p>
            <a:pPr algn="l">
              <a:lnSpc>
                <a:spcPct val="150000"/>
              </a:lnSpc>
              <a:defRPr b="0" sz="4800" u="sng">
                <a:solidFill>
                  <a:srgbClr val="1C676B"/>
                </a:solidFill>
              </a:defRPr>
            </a:pPr>
            <a:r>
              <a:t>Analiză raster.</a:t>
            </a:r>
          </a:p>
        </p:txBody>
      </p:sp>
      <p:grpSp>
        <p:nvGrpSpPr>
          <p:cNvPr id="165" name="Group"/>
          <p:cNvGrpSpPr/>
          <p:nvPr/>
        </p:nvGrpSpPr>
        <p:grpSpPr>
          <a:xfrm>
            <a:off x="6901671" y="7451436"/>
            <a:ext cx="15252781" cy="5121377"/>
            <a:chOff x="0" y="0"/>
            <a:chExt cx="15252779" cy="5121376"/>
          </a:xfrm>
        </p:grpSpPr>
        <p:grpSp>
          <p:nvGrpSpPr>
            <p:cNvPr id="163" name="Group"/>
            <p:cNvGrpSpPr/>
            <p:nvPr/>
          </p:nvGrpSpPr>
          <p:grpSpPr>
            <a:xfrm>
              <a:off x="11437376" y="0"/>
              <a:ext cx="3815404" cy="5121377"/>
              <a:chOff x="0" y="0"/>
              <a:chExt cx="3815403" cy="5121376"/>
            </a:xfrm>
          </p:grpSpPr>
          <p:pic>
            <p:nvPicPr>
              <p:cNvPr id="161" name="gdal.png" descr="gdal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3815404" cy="42158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2" name="www.gdal.org"/>
              <p:cNvSpPr txBox="1"/>
              <p:nvPr/>
            </p:nvSpPr>
            <p:spPr>
              <a:xfrm>
                <a:off x="365591" y="4461789"/>
                <a:ext cx="3084222" cy="6595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spcBef>
                    <a:spcPts val="4500"/>
                  </a:spcBef>
                  <a:defRPr b="0" sz="3800">
                    <a:solidFill>
                      <a:srgbClr val="1C676B"/>
                    </a:solidFill>
                    <a:hlinkClick r:id="rId3" invalidUrl="" action="" tgtFrame="" tooltip="" history="1" highlightClick="0" endSnd="0"/>
                  </a:defRPr>
                </a:lvl1pPr>
              </a:lstStyle>
              <a:p>
                <a:pPr/>
                <a:r>
                  <a:rPr>
                    <a:hlinkClick r:id="rId3" invalidUrl="" action="" tgtFrame="" tooltip="" history="1" highlightClick="0" endSnd="0"/>
                  </a:rPr>
                  <a:t>www.gdal.org</a:t>
                </a:r>
              </a:p>
            </p:txBody>
          </p:sp>
        </p:grpSp>
        <p:sp>
          <p:nvSpPr>
            <p:cNvPr id="164" name="Line"/>
            <p:cNvSpPr/>
            <p:nvPr/>
          </p:nvSpPr>
          <p:spPr>
            <a:xfrm>
              <a:off x="0" y="2738443"/>
              <a:ext cx="11104638" cy="1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2"/>
      <p:bldP build="whole" bldLvl="1" animBg="1" rev="0" advAuto="0" spid="16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lide Number"/>
          <p:cNvSpPr txBox="1"/>
          <p:nvPr>
            <p:ph type="sldNum" sz="quarter" idx="2"/>
          </p:nvPr>
        </p:nvSpPr>
        <p:spPr>
          <a:xfrm>
            <a:off x="23856266" y="13042154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8" name="Piramide"/>
          <p:cNvSpPr txBox="1"/>
          <p:nvPr/>
        </p:nvSpPr>
        <p:spPr>
          <a:xfrm>
            <a:off x="9951110" y="1926200"/>
            <a:ext cx="4481780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4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Piramide</a:t>
            </a:r>
          </a:p>
        </p:txBody>
      </p:sp>
      <p:sp>
        <p:nvSpPr>
          <p:cNvPr id="169" name="Vă permite să realizați copii la rezoluție mai mică a datelor pentru a…"/>
          <p:cNvSpPr txBox="1"/>
          <p:nvPr/>
        </p:nvSpPr>
        <p:spPr>
          <a:xfrm>
            <a:off x="2654916" y="3722399"/>
            <a:ext cx="20458482" cy="2981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lnSpc>
                <a:spcPct val="150000"/>
              </a:lnSpc>
              <a:spcBef>
                <a:spcPts val="5900"/>
              </a:spcBef>
              <a:defRPr b="0" sz="4800">
                <a:solidFill>
                  <a:srgbClr val="1C676B"/>
                </a:solidFill>
              </a:defRPr>
            </a:pPr>
            <a:r>
              <a:t>Vă permite să realizați copii la rezoluție mai mică a datelor pentru a </a:t>
            </a:r>
          </a:p>
          <a:p>
            <a:pPr algn="just">
              <a:lnSpc>
                <a:spcPct val="150000"/>
              </a:lnSpc>
              <a:defRPr b="0" sz="4800">
                <a:solidFill>
                  <a:srgbClr val="1C676B"/>
                </a:solidFill>
              </a:defRPr>
            </a:pPr>
            <a:r>
              <a:t>îmbunătăți considerabil </a:t>
            </a:r>
            <a:r>
              <a:rPr b="1"/>
              <a:t>performanța</a:t>
            </a:r>
            <a:r>
              <a:t>, deoarece QGIS selectează cea mai </a:t>
            </a:r>
          </a:p>
          <a:p>
            <a:pPr algn="just">
              <a:lnSpc>
                <a:spcPct val="150000"/>
              </a:lnSpc>
              <a:defRPr b="0" sz="4800">
                <a:solidFill>
                  <a:srgbClr val="1C676B"/>
                </a:solidFill>
              </a:defRPr>
            </a:pPr>
            <a:r>
              <a:t>potrivită rezoluție în funcție de nivelul de zoom.</a:t>
            </a:r>
          </a:p>
        </p:txBody>
      </p:sp>
      <p:pic>
        <p:nvPicPr>
          <p:cNvPr id="170" name="exemplificare_piramide.png" descr="exemplificare_piramid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22377" y="6400223"/>
            <a:ext cx="5876164" cy="5892256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Crearea de piramide poate altera fișierul original."/>
          <p:cNvSpPr/>
          <p:nvPr/>
        </p:nvSpPr>
        <p:spPr>
          <a:xfrm>
            <a:off x="2692008" y="7709717"/>
            <a:ext cx="12520725" cy="1270001"/>
          </a:xfrm>
          <a:prstGeom prst="roundRect">
            <a:avLst>
              <a:gd name="adj" fmla="val 20835"/>
            </a:avLst>
          </a:prstGeom>
          <a:solidFill>
            <a:srgbClr val="F5F5F5"/>
          </a:solidFill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3" indent="0" algn="l">
              <a:defRPr b="0"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Crearea de piramide poate altera fișierul original.</a:t>
            </a:r>
          </a:p>
        </p:txBody>
      </p:sp>
      <p:sp>
        <p:nvSpPr>
          <p:cNvPr id="172" name="Faceți back-up datelor originale!"/>
          <p:cNvSpPr/>
          <p:nvPr/>
        </p:nvSpPr>
        <p:spPr>
          <a:xfrm>
            <a:off x="2692008" y="9712983"/>
            <a:ext cx="12520725" cy="1270001"/>
          </a:xfrm>
          <a:prstGeom prst="roundRect">
            <a:avLst>
              <a:gd name="adj" fmla="val 20835"/>
            </a:avLst>
          </a:prstGeom>
          <a:solidFill>
            <a:srgbClr val="F5F5F5"/>
          </a:solidFill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3" indent="0" algn="l">
              <a:defRPr b="0"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Faceți back-up datelor originale!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Number"/>
          <p:cNvSpPr txBox="1"/>
          <p:nvPr>
            <p:ph type="sldNum" sz="quarter" idx="2"/>
          </p:nvPr>
        </p:nvSpPr>
        <p:spPr>
          <a:xfrm>
            <a:off x="23856266" y="13042154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" name="Histogramă"/>
          <p:cNvSpPr txBox="1"/>
          <p:nvPr/>
        </p:nvSpPr>
        <p:spPr>
          <a:xfrm>
            <a:off x="9289160" y="1926200"/>
            <a:ext cx="5805679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4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Histogramă</a:t>
            </a:r>
          </a:p>
        </p:txBody>
      </p:sp>
      <p:sp>
        <p:nvSpPr>
          <p:cNvPr id="178" name="Vă permite să vizualizați distribuția benzilor sau a culorilor din raster."/>
          <p:cNvSpPr txBox="1"/>
          <p:nvPr/>
        </p:nvSpPr>
        <p:spPr>
          <a:xfrm>
            <a:off x="2872587" y="4155943"/>
            <a:ext cx="1863882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4800">
                <a:solidFill>
                  <a:srgbClr val="1C676B"/>
                </a:solidFill>
              </a:defRPr>
            </a:lvl1pPr>
          </a:lstStyle>
          <a:p>
            <a:pPr/>
            <a:r>
              <a:t>Vă permite să vizualizați distribuția benzilor sau a culorilor din raster.</a:t>
            </a:r>
          </a:p>
        </p:txBody>
      </p:sp>
      <p:pic>
        <p:nvPicPr>
          <p:cNvPr id="179" name="Screenshot 2019-04-02 at 17.42.03.png" descr="Screenshot 2019-04-02 at 17.42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32678" y="5769871"/>
            <a:ext cx="7391789" cy="5844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dem_ro_png.png" descr="dem_ro_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6496" y="5599130"/>
            <a:ext cx="8747919" cy="618615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Connection Line"/>
          <p:cNvSpPr/>
          <p:nvPr/>
        </p:nvSpPr>
        <p:spPr>
          <a:xfrm>
            <a:off x="10514414" y="8693344"/>
            <a:ext cx="4018265" cy="1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lide Number"/>
          <p:cNvSpPr txBox="1"/>
          <p:nvPr>
            <p:ph type="sldNum" sz="quarter" idx="2"/>
          </p:nvPr>
        </p:nvSpPr>
        <p:spPr>
          <a:xfrm>
            <a:off x="23856266" y="13042154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" name="Mod de vizualizare"/>
          <p:cNvSpPr txBox="1"/>
          <p:nvPr/>
        </p:nvSpPr>
        <p:spPr>
          <a:xfrm>
            <a:off x="7529474" y="1926200"/>
            <a:ext cx="9325052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4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Mod de vizualizare</a:t>
            </a:r>
          </a:p>
        </p:txBody>
      </p:sp>
      <p:sp>
        <p:nvSpPr>
          <p:cNvPr id="188" name="Band rendering…"/>
          <p:cNvSpPr txBox="1"/>
          <p:nvPr/>
        </p:nvSpPr>
        <p:spPr>
          <a:xfrm>
            <a:off x="2102932" y="4762611"/>
            <a:ext cx="5394860" cy="5228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9000" indent="-889000" algn="l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Band rendering</a:t>
            </a:r>
          </a:p>
          <a:p>
            <a:pPr marL="889000" indent="-889000" algn="l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Color rendering</a:t>
            </a:r>
          </a:p>
          <a:p>
            <a:pPr marL="889000" indent="-889000" algn="l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Resampling</a:t>
            </a:r>
          </a:p>
          <a:p>
            <a:pPr marL="889000" indent="-889000" algn="l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1C676B"/>
                </a:solidFill>
              </a:defRPr>
            </a:pPr>
            <a:r>
              <a:t>Transparency</a:t>
            </a:r>
          </a:p>
        </p:txBody>
      </p:sp>
      <p:sp>
        <p:nvSpPr>
          <p:cNvPr id="189" name="Multiband color, Paletted/Unique values, Singleband gray, Singleband pseudocolor, Hillshade"/>
          <p:cNvSpPr/>
          <p:nvPr/>
        </p:nvSpPr>
        <p:spPr>
          <a:xfrm>
            <a:off x="7793107" y="4572834"/>
            <a:ext cx="14416688" cy="1270001"/>
          </a:xfrm>
          <a:prstGeom prst="roundRect">
            <a:avLst>
              <a:gd name="adj" fmla="val 20835"/>
            </a:avLst>
          </a:prstGeom>
          <a:solidFill>
            <a:srgbClr val="F5F5F5"/>
          </a:solidFill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3" indent="0" algn="l">
              <a:defRPr b="0"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Multiband color, Paletted/Unique values, Singleband gray, Singleband pseudocolor, Hillshade</a:t>
            </a:r>
          </a:p>
        </p:txBody>
      </p:sp>
      <p:sp>
        <p:nvSpPr>
          <p:cNvPr id="190" name="Blending mode, Brightness, Contrast, Saturation, Grayscale"/>
          <p:cNvSpPr/>
          <p:nvPr/>
        </p:nvSpPr>
        <p:spPr>
          <a:xfrm>
            <a:off x="7793107" y="5989768"/>
            <a:ext cx="14416688" cy="1270001"/>
          </a:xfrm>
          <a:prstGeom prst="roundRect">
            <a:avLst>
              <a:gd name="adj" fmla="val 20835"/>
            </a:avLst>
          </a:prstGeom>
          <a:solidFill>
            <a:srgbClr val="F5F5F5"/>
          </a:solidFill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3" indent="0" algn="l">
              <a:defRPr b="0"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Blending mode, Brightness, Contrast, Saturation, Grayscale</a:t>
            </a:r>
          </a:p>
        </p:txBody>
      </p:sp>
      <p:sp>
        <p:nvSpPr>
          <p:cNvPr id="191" name="Zoomed: in Bilinear/Cubic out Average"/>
          <p:cNvSpPr/>
          <p:nvPr/>
        </p:nvSpPr>
        <p:spPr>
          <a:xfrm>
            <a:off x="7793107" y="7411962"/>
            <a:ext cx="14416688" cy="1270001"/>
          </a:xfrm>
          <a:prstGeom prst="roundRect">
            <a:avLst>
              <a:gd name="adj" fmla="val 20835"/>
            </a:avLst>
          </a:prstGeom>
          <a:solidFill>
            <a:srgbClr val="F5F5F5"/>
          </a:solidFill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3" indent="0" algn="l">
              <a:defRPr b="0"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Zoomed: in </a:t>
            </a:r>
            <a:r>
              <a:t>Bilinear/Cubic</a:t>
            </a:r>
            <a:r>
              <a:t> out </a:t>
            </a:r>
            <a:r>
              <a:t>Average</a:t>
            </a:r>
          </a:p>
        </p:txBody>
      </p:sp>
      <p:sp>
        <p:nvSpPr>
          <p:cNvPr id="192" name="Global opacity, No data values, Custom transparency options"/>
          <p:cNvSpPr/>
          <p:nvPr/>
        </p:nvSpPr>
        <p:spPr>
          <a:xfrm>
            <a:off x="7793107" y="8828895"/>
            <a:ext cx="14416688" cy="1270001"/>
          </a:xfrm>
          <a:prstGeom prst="roundRect">
            <a:avLst>
              <a:gd name="adj" fmla="val 20835"/>
            </a:avLst>
          </a:prstGeom>
          <a:solidFill>
            <a:srgbClr val="F5F5F5"/>
          </a:solidFill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3" indent="0" algn="l">
              <a:defRPr b="0"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Global opacity, No data values, Custom transparency options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23856266" y="13042154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7" name="Raster calculator"/>
          <p:cNvSpPr txBox="1"/>
          <p:nvPr/>
        </p:nvSpPr>
        <p:spPr>
          <a:xfrm>
            <a:off x="7944459" y="1926200"/>
            <a:ext cx="8495082" cy="136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400">
                <a:solidFill>
                  <a:srgbClr val="1C676B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Raster calculator</a:t>
            </a:r>
          </a:p>
        </p:txBody>
      </p:sp>
      <p:sp>
        <p:nvSpPr>
          <p:cNvPr id="198" name="(“elevation@1” &gt;= 0) * “elevation@1”"/>
          <p:cNvSpPr/>
          <p:nvPr/>
        </p:nvSpPr>
        <p:spPr>
          <a:xfrm>
            <a:off x="3366291" y="8140118"/>
            <a:ext cx="18583663" cy="1270001"/>
          </a:xfrm>
          <a:prstGeom prst="roundRect">
            <a:avLst>
              <a:gd name="adj" fmla="val 20835"/>
            </a:avLst>
          </a:prstGeom>
          <a:solidFill>
            <a:srgbClr val="F5F5F5"/>
          </a:solidFill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3" indent="0" algn="l">
              <a:defRPr b="0"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(“elevation@1” &gt;= 0) * “elevation@1”</a:t>
            </a:r>
          </a:p>
        </p:txBody>
      </p:sp>
      <p:sp>
        <p:nvSpPr>
          <p:cNvPr id="199" name="Vă permite să efectuați calcule pe baza valorilor pixelilor existenți."/>
          <p:cNvSpPr txBox="1"/>
          <p:nvPr/>
        </p:nvSpPr>
        <p:spPr>
          <a:xfrm>
            <a:off x="3335273" y="4155943"/>
            <a:ext cx="1798411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4800">
                <a:solidFill>
                  <a:srgbClr val="1C676B"/>
                </a:solidFill>
              </a:defRPr>
            </a:lvl1pPr>
          </a:lstStyle>
          <a:p>
            <a:pPr/>
            <a:r>
              <a:t>Vă permite să efectuați calcule pe baza valorilor pixelilor existenți.</a:t>
            </a:r>
          </a:p>
        </p:txBody>
      </p:sp>
      <p:sp>
        <p:nvSpPr>
          <p:cNvPr id="200" name="Exemple:"/>
          <p:cNvSpPr txBox="1"/>
          <p:nvPr/>
        </p:nvSpPr>
        <p:spPr>
          <a:xfrm>
            <a:off x="3188275" y="5745747"/>
            <a:ext cx="264353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4800">
                <a:solidFill>
                  <a:srgbClr val="1C676B"/>
                </a:solidFill>
              </a:defRPr>
            </a:lvl1pPr>
          </a:lstStyle>
          <a:p>
            <a:pPr/>
            <a:r>
              <a:t>Exemple:</a:t>
            </a:r>
          </a:p>
        </p:txBody>
      </p:sp>
      <p:sp>
        <p:nvSpPr>
          <p:cNvPr id="201" name="(“elevation@1” &lt; 50) * 1 + (“elevation@1” &gt;= 50) * 2"/>
          <p:cNvSpPr/>
          <p:nvPr/>
        </p:nvSpPr>
        <p:spPr>
          <a:xfrm>
            <a:off x="3366291" y="10923204"/>
            <a:ext cx="18583663" cy="1270001"/>
          </a:xfrm>
          <a:prstGeom prst="roundRect">
            <a:avLst>
              <a:gd name="adj" fmla="val 20835"/>
            </a:avLst>
          </a:prstGeom>
          <a:solidFill>
            <a:srgbClr val="F5F5F5"/>
          </a:solidFill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3" indent="0" algn="l">
              <a:defRPr b="0"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(“elevation@1” &lt; 50) * 1 + (“elevation@1” &gt;= 50) * 2</a:t>
            </a:r>
          </a:p>
        </p:txBody>
      </p:sp>
      <p:sp>
        <p:nvSpPr>
          <p:cNvPr id="202" name="Dacă vreți să ascundeți anumite părți din raster - doar zonele cu altitudine mai mare ca 0."/>
          <p:cNvSpPr txBox="1"/>
          <p:nvPr/>
        </p:nvSpPr>
        <p:spPr>
          <a:xfrm>
            <a:off x="2987426" y="7014179"/>
            <a:ext cx="19341393" cy="65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spcBef>
                <a:spcPts val="4500"/>
              </a:spcBef>
              <a:defRPr b="0" sz="3800">
                <a:solidFill>
                  <a:srgbClr val="1C676B"/>
                </a:solidFill>
              </a:defRPr>
            </a:lvl1pPr>
          </a:lstStyle>
          <a:p>
            <a:pPr/>
            <a:r>
              <a:t>Dacă vreți să ascundeți anumite părți din raster - doar zonele cu altitudine mai mare ca 0.  </a:t>
            </a:r>
          </a:p>
        </p:txBody>
      </p:sp>
      <p:sp>
        <p:nvSpPr>
          <p:cNvPr id="203" name="Dacă vreți să clasificați un raster - să spunem că vă interesează doar 2 clase de altitudine."/>
          <p:cNvSpPr txBox="1"/>
          <p:nvPr/>
        </p:nvSpPr>
        <p:spPr>
          <a:xfrm>
            <a:off x="2987426" y="9922483"/>
            <a:ext cx="19743091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b="0" sz="3800">
                <a:solidFill>
                  <a:srgbClr val="1C676B"/>
                </a:solidFill>
              </a:defRPr>
            </a:lvl1pPr>
          </a:lstStyle>
          <a:p>
            <a:pPr/>
            <a:r>
              <a:t>Dacă vreți să clasificați un raster - să spunem că vă interesează doar 2 clase de altitudine.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